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652" r:id="rId3"/>
    <p:sldMasterId id="2147483653" r:id="rId4"/>
  </p:sldMasterIdLst>
  <p:notesMasterIdLst>
    <p:notesMasterId r:id="rId16"/>
  </p:notesMasterIdLst>
  <p:handoutMasterIdLst>
    <p:handoutMasterId r:id="rId17"/>
  </p:handoutMasterIdLst>
  <p:sldIdLst>
    <p:sldId id="413" r:id="rId5"/>
    <p:sldId id="429" r:id="rId6"/>
    <p:sldId id="414" r:id="rId7"/>
    <p:sldId id="417" r:id="rId8"/>
    <p:sldId id="419" r:id="rId9"/>
    <p:sldId id="421" r:id="rId10"/>
    <p:sldId id="425" r:id="rId11"/>
    <p:sldId id="422" r:id="rId12"/>
    <p:sldId id="423" r:id="rId13"/>
    <p:sldId id="428" r:id="rId14"/>
    <p:sldId id="427" r:id="rId15"/>
  </p:sldIdLst>
  <p:sldSz cx="9144000" cy="6858000" type="screen4x3"/>
  <p:notesSz cx="6873875" cy="1006157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669900"/>
    <a:srgbClr val="2922CC"/>
    <a:srgbClr val="CCFF33"/>
    <a:srgbClr val="99FF33"/>
    <a:srgbClr val="008080"/>
    <a:srgbClr val="FF6600"/>
    <a:srgbClr val="000000"/>
    <a:srgbClr val="FFF9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8228" autoAdjust="0"/>
  </p:normalViewPr>
  <p:slideViewPr>
    <p:cSldViewPr>
      <p:cViewPr varScale="1">
        <p:scale>
          <a:sx n="78" d="100"/>
          <a:sy n="78" d="100"/>
        </p:scale>
        <p:origin x="-27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2214" y="-108"/>
      </p:cViewPr>
      <p:guideLst>
        <p:guide orient="horz" pos="3169"/>
        <p:guide pos="216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t" anchorCtr="0" compatLnSpc="1">
            <a:prstTxWarp prst="textNoShape">
              <a:avLst/>
            </a:prstTxWarp>
          </a:bodyPr>
          <a:lstStyle>
            <a:lvl1pPr defTabSz="9683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t" anchorCtr="0" compatLnSpc="1">
            <a:prstTxWarp prst="textNoShape">
              <a:avLst/>
            </a:prstTxWarp>
          </a:bodyPr>
          <a:lstStyle>
            <a:lvl1pPr algn="r" defTabSz="9683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58338"/>
            <a:ext cx="297815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b" anchorCtr="0" compatLnSpc="1">
            <a:prstTxWarp prst="textNoShape">
              <a:avLst/>
            </a:prstTxWarp>
          </a:bodyPr>
          <a:lstStyle>
            <a:lvl1pPr defTabSz="9683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5725" y="9558338"/>
            <a:ext cx="297815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b" anchorCtr="0" compatLnSpc="1">
            <a:prstTxWarp prst="textNoShape">
              <a:avLst/>
            </a:prstTxWarp>
          </a:bodyPr>
          <a:lstStyle>
            <a:lvl1pPr algn="r" defTabSz="968375">
              <a:defRPr sz="1300"/>
            </a:lvl1pPr>
          </a:lstStyle>
          <a:p>
            <a:pPr>
              <a:defRPr/>
            </a:pPr>
            <a:fld id="{F97AF191-5E10-4CE8-BB16-1DB02EC6816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15346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81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t" anchorCtr="0" compatLnSpc="1">
            <a:prstTxWarp prst="textNoShape">
              <a:avLst/>
            </a:prstTxWarp>
          </a:bodyPr>
          <a:lstStyle>
            <a:lvl1pPr defTabSz="9683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5725" y="0"/>
            <a:ext cx="2978150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t" anchorCtr="0" compatLnSpc="1">
            <a:prstTxWarp prst="textNoShape">
              <a:avLst/>
            </a:prstTxWarp>
          </a:bodyPr>
          <a:lstStyle>
            <a:lvl1pPr algn="r" defTabSz="9683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2338" y="754063"/>
            <a:ext cx="5030787" cy="37734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5988" y="4779963"/>
            <a:ext cx="5041900" cy="4527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58338"/>
            <a:ext cx="297815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b" anchorCtr="0" compatLnSpc="1">
            <a:prstTxWarp prst="textNoShape">
              <a:avLst/>
            </a:prstTxWarp>
          </a:bodyPr>
          <a:lstStyle>
            <a:lvl1pPr defTabSz="968375">
              <a:defRPr sz="13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5725" y="9558338"/>
            <a:ext cx="2978150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771" tIns="48385" rIns="96771" bIns="48385" numCol="1" anchor="b" anchorCtr="0" compatLnSpc="1">
            <a:prstTxWarp prst="textNoShape">
              <a:avLst/>
            </a:prstTxWarp>
          </a:bodyPr>
          <a:lstStyle>
            <a:lvl1pPr algn="r" defTabSz="968375">
              <a:defRPr sz="1300"/>
            </a:lvl1pPr>
          </a:lstStyle>
          <a:p>
            <a:pPr>
              <a:defRPr/>
            </a:pPr>
            <a:fld id="{5C03DDA3-7C23-464E-B18C-230DC7B4DB6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29405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4978E31-A4E7-4DFB-B51C-D49493931962}" type="slidenum">
              <a:rPr lang="fr-FR" sz="1300" smtClean="0"/>
              <a:pPr eaLnBrk="1" hangingPunct="1"/>
              <a:t>1</a:t>
            </a:fld>
            <a:endParaRPr lang="fr-FR" sz="1300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4691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114692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126224E-FF82-403A-8765-A82AE03ABD2E}" type="slidenum">
              <a:rPr lang="fr-FR" sz="1300" smtClean="0"/>
              <a:pPr eaLnBrk="1" hangingPunct="1"/>
              <a:t>10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1239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A035811-AACA-4129-B9AF-80F9EEF35B08}" type="slidenum">
              <a:rPr lang="fr-FR" sz="1300" smtClean="0"/>
              <a:pPr eaLnBrk="1" hangingPunct="1"/>
              <a:t>11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1239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A035811-AACA-4129-B9AF-80F9EEF35B08}" type="slidenum">
              <a:rPr lang="fr-FR" sz="1300" smtClean="0"/>
              <a:pPr eaLnBrk="1" hangingPunct="1"/>
              <a:t>2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931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FD8187-134E-4A8F-9829-08C91D9462A9}" type="slidenum">
              <a:rPr lang="fr-FR" sz="1300" smtClean="0"/>
              <a:pPr eaLnBrk="1" hangingPunct="1"/>
              <a:t>3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931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FD8187-134E-4A8F-9829-08C91D9462A9}" type="slidenum">
              <a:rPr lang="fr-FR" sz="1300" smtClean="0"/>
              <a:pPr eaLnBrk="1" hangingPunct="1"/>
              <a:t>4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1239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A035811-AACA-4129-B9AF-80F9EEF35B08}" type="slidenum">
              <a:rPr lang="fr-FR" sz="1300" smtClean="0"/>
              <a:pPr eaLnBrk="1" hangingPunct="1"/>
              <a:t>5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3907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12390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FA035811-AACA-4129-B9AF-80F9EEF35B08}" type="slidenum">
              <a:rPr lang="fr-FR" sz="1300" smtClean="0"/>
              <a:pPr eaLnBrk="1" hangingPunct="1"/>
              <a:t>6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8547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10854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055F763-178D-483A-BD4F-B7A49D5FBC33}" type="slidenum">
              <a:rPr lang="fr-FR" sz="1300" smtClean="0"/>
              <a:pPr eaLnBrk="1" hangingPunct="1"/>
              <a:t>7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931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FD8187-134E-4A8F-9829-08C91D9462A9}" type="slidenum">
              <a:rPr lang="fr-FR" sz="1300" smtClean="0"/>
              <a:pPr eaLnBrk="1" hangingPunct="1"/>
              <a:t>8</a:t>
            </a:fld>
            <a:endParaRPr lang="fr-FR" sz="130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Espace réservé des commentair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GB" smtClean="0"/>
          </a:p>
        </p:txBody>
      </p:sp>
      <p:sp>
        <p:nvSpPr>
          <p:cNvPr id="93188" name="Espace réservé du numéro de diapositiv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683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683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0AFD8187-134E-4A8F-9829-08C91D9462A9}" type="slidenum">
              <a:rPr lang="fr-FR" sz="1300" smtClean="0"/>
              <a:pPr eaLnBrk="1" hangingPunct="1"/>
              <a:t>9</a:t>
            </a:fld>
            <a:endParaRPr lang="fr-FR" sz="13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-19050"/>
            <a:ext cx="9144000" cy="6877050"/>
            <a:chOff x="0" y="-12"/>
            <a:chExt cx="5760" cy="4332"/>
          </a:xfrm>
        </p:grpSpPr>
        <p:sp>
          <p:nvSpPr>
            <p:cNvPr id="5" name="Rectangle 3"/>
            <p:cNvSpPr>
              <a:spLocks noChangeArrowheads="1"/>
            </p:cNvSpPr>
            <p:nvPr userDrawn="1"/>
          </p:nvSpPr>
          <p:spPr bwMode="hidden">
            <a:xfrm>
              <a:off x="1104" y="1008"/>
              <a:ext cx="4656" cy="331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GB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-12"/>
              <a:ext cx="5760" cy="1045"/>
              <a:chOff x="0" y="-9"/>
              <a:chExt cx="5760" cy="1045"/>
            </a:xfrm>
          </p:grpSpPr>
          <p:sp>
            <p:nvSpPr>
              <p:cNvPr id="8" name="Freeform 5"/>
              <p:cNvSpPr>
                <a:spLocks/>
              </p:cNvSpPr>
              <p:nvPr userDrawn="1"/>
            </p:nvSpPr>
            <p:spPr bwMode="ltGray">
              <a:xfrm>
                <a:off x="0" y="4"/>
                <a:ext cx="5760" cy="1032"/>
              </a:xfrm>
              <a:custGeom>
                <a:avLst/>
                <a:gdLst>
                  <a:gd name="T0" fmla="*/ 19250 w 4848"/>
                  <a:gd name="T1" fmla="*/ 458158 h 432"/>
                  <a:gd name="T2" fmla="*/ 0 w 4848"/>
                  <a:gd name="T3" fmla="*/ 458158 h 432"/>
                  <a:gd name="T4" fmla="*/ 0 w 4848"/>
                  <a:gd name="T5" fmla="*/ 0 h 432"/>
                  <a:gd name="T6" fmla="*/ 19250 w 4848"/>
                  <a:gd name="T7" fmla="*/ 0 h 432"/>
                  <a:gd name="T8" fmla="*/ 19250 w 4848"/>
                  <a:gd name="T9" fmla="*/ 458158 h 4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4848" h="432">
                    <a:moveTo>
                      <a:pt x="4848" y="432"/>
                    </a:moveTo>
                    <a:lnTo>
                      <a:pt x="0" y="432"/>
                    </a:lnTo>
                    <a:lnTo>
                      <a:pt x="0" y="0"/>
                    </a:lnTo>
                    <a:lnTo>
                      <a:pt x="4848" y="0"/>
                    </a:lnTo>
                    <a:lnTo>
                      <a:pt x="4848" y="432"/>
                    </a:lnTo>
                    <a:close/>
                  </a:path>
                </a:pathLst>
              </a:cu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bg2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grpSp>
            <p:nvGrpSpPr>
              <p:cNvPr id="9" name="Group 6"/>
              <p:cNvGrpSpPr>
                <a:grpSpLocks/>
              </p:cNvGrpSpPr>
              <p:nvPr userDrawn="1"/>
            </p:nvGrpSpPr>
            <p:grpSpPr bwMode="auto">
              <a:xfrm>
                <a:off x="333" y="-9"/>
                <a:ext cx="5176" cy="1044"/>
                <a:chOff x="333" y="-9"/>
                <a:chExt cx="5176" cy="1044"/>
              </a:xfrm>
            </p:grpSpPr>
            <p:sp>
              <p:nvSpPr>
                <p:cNvPr id="38" name="Freeform 7"/>
                <p:cNvSpPr>
                  <a:spLocks/>
                </p:cNvSpPr>
                <p:nvPr userDrawn="1"/>
              </p:nvSpPr>
              <p:spPr bwMode="ltGray">
                <a:xfrm>
                  <a:off x="3230" y="949"/>
                  <a:ext cx="17" cy="20"/>
                </a:xfrm>
                <a:custGeom>
                  <a:avLst/>
                  <a:gdLst>
                    <a:gd name="T0" fmla="*/ 14 w 15"/>
                    <a:gd name="T1" fmla="*/ 3 h 23"/>
                    <a:gd name="T2" fmla="*/ 41 w 15"/>
                    <a:gd name="T3" fmla="*/ 3 h 23"/>
                    <a:gd name="T4" fmla="*/ 36 w 15"/>
                    <a:gd name="T5" fmla="*/ 6 h 23"/>
                    <a:gd name="T6" fmla="*/ 14 w 15"/>
                    <a:gd name="T7" fmla="*/ 3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15" h="23">
                      <a:moveTo>
                        <a:pt x="5" y="11"/>
                      </a:moveTo>
                      <a:cubicBezTo>
                        <a:pt x="2" y="1"/>
                        <a:pt x="7" y="0"/>
                        <a:pt x="15" y="5"/>
                      </a:cubicBezTo>
                      <a:cubicBezTo>
                        <a:pt x="14" y="9"/>
                        <a:pt x="15" y="13"/>
                        <a:pt x="13" y="17"/>
                      </a:cubicBezTo>
                      <a:cubicBezTo>
                        <a:pt x="9" y="23"/>
                        <a:pt x="0" y="16"/>
                        <a:pt x="5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9" name="Freeform 8"/>
                <p:cNvSpPr>
                  <a:spLocks/>
                </p:cNvSpPr>
                <p:nvPr userDrawn="1"/>
              </p:nvSpPr>
              <p:spPr bwMode="ltGray">
                <a:xfrm>
                  <a:off x="3406" y="1015"/>
                  <a:ext cx="21" cy="20"/>
                </a:xfrm>
                <a:custGeom>
                  <a:avLst/>
                  <a:gdLst>
                    <a:gd name="T0" fmla="*/ 3 w 20"/>
                    <a:gd name="T1" fmla="*/ 4 h 23"/>
                    <a:gd name="T2" fmla="*/ 19 w 20"/>
                    <a:gd name="T3" fmla="*/ 3 h 23"/>
                    <a:gd name="T4" fmla="*/ 7 w 20"/>
                    <a:gd name="T5" fmla="*/ 7 h 23"/>
                    <a:gd name="T6" fmla="*/ 3 w 20"/>
                    <a:gd name="T7" fmla="*/ 4 h 23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23">
                      <a:moveTo>
                        <a:pt x="3" y="13"/>
                      </a:moveTo>
                      <a:cubicBezTo>
                        <a:pt x="0" y="5"/>
                        <a:pt x="2" y="0"/>
                        <a:pt x="11" y="3"/>
                      </a:cubicBezTo>
                      <a:cubicBezTo>
                        <a:pt x="16" y="10"/>
                        <a:pt x="20" y="23"/>
                        <a:pt x="7" y="19"/>
                      </a:cubicBezTo>
                      <a:cubicBezTo>
                        <a:pt x="6" y="17"/>
                        <a:pt x="3" y="13"/>
                        <a:pt x="3" y="1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0" name="Freeform 9"/>
                <p:cNvSpPr>
                  <a:spLocks/>
                </p:cNvSpPr>
                <p:nvPr userDrawn="1"/>
              </p:nvSpPr>
              <p:spPr bwMode="ltGray">
                <a:xfrm>
                  <a:off x="2909" y="908"/>
                  <a:ext cx="31" cy="34"/>
                </a:xfrm>
                <a:custGeom>
                  <a:avLst/>
                  <a:gdLst>
                    <a:gd name="T0" fmla="*/ 24 w 30"/>
                    <a:gd name="T1" fmla="*/ 6 h 42"/>
                    <a:gd name="T2" fmla="*/ 8 w 30"/>
                    <a:gd name="T3" fmla="*/ 4 h 42"/>
                    <a:gd name="T4" fmla="*/ 0 w 30"/>
                    <a:gd name="T5" fmla="*/ 2 h 42"/>
                    <a:gd name="T6" fmla="*/ 24 w 30"/>
                    <a:gd name="T7" fmla="*/ 2 h 42"/>
                    <a:gd name="T8" fmla="*/ 38 w 30"/>
                    <a:gd name="T9" fmla="*/ 4 h 42"/>
                    <a:gd name="T10" fmla="*/ 36 w 30"/>
                    <a:gd name="T11" fmla="*/ 6 h 42"/>
                    <a:gd name="T12" fmla="*/ 24 w 30"/>
                    <a:gd name="T13" fmla="*/ 6 h 42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" h="42">
                      <a:moveTo>
                        <a:pt x="16" y="33"/>
                      </a:moveTo>
                      <a:cubicBezTo>
                        <a:pt x="3" y="20"/>
                        <a:pt x="15" y="34"/>
                        <a:pt x="8" y="21"/>
                      </a:cubicBezTo>
                      <a:cubicBezTo>
                        <a:pt x="6" y="17"/>
                        <a:pt x="0" y="9"/>
                        <a:pt x="0" y="9"/>
                      </a:cubicBezTo>
                      <a:cubicBezTo>
                        <a:pt x="5" y="1"/>
                        <a:pt x="7" y="0"/>
                        <a:pt x="16" y="3"/>
                      </a:cubicBezTo>
                      <a:cubicBezTo>
                        <a:pt x="25" y="16"/>
                        <a:pt x="10" y="16"/>
                        <a:pt x="30" y="23"/>
                      </a:cubicBezTo>
                      <a:cubicBezTo>
                        <a:pt x="29" y="26"/>
                        <a:pt x="30" y="29"/>
                        <a:pt x="28" y="31"/>
                      </a:cubicBezTo>
                      <a:cubicBezTo>
                        <a:pt x="15" y="42"/>
                        <a:pt x="16" y="38"/>
                        <a:pt x="16" y="33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1" name="Freeform 10"/>
                <p:cNvSpPr>
                  <a:spLocks/>
                </p:cNvSpPr>
                <p:nvPr userDrawn="1"/>
              </p:nvSpPr>
              <p:spPr bwMode="ltGray">
                <a:xfrm>
                  <a:off x="2551" y="940"/>
                  <a:ext cx="25" cy="12"/>
                </a:xfrm>
                <a:custGeom>
                  <a:avLst/>
                  <a:gdLst>
                    <a:gd name="T0" fmla="*/ 15 w 25"/>
                    <a:gd name="T1" fmla="*/ 2 h 16"/>
                    <a:gd name="T2" fmla="*/ 3 w 25"/>
                    <a:gd name="T3" fmla="*/ 2 h 16"/>
                    <a:gd name="T4" fmla="*/ 15 w 25"/>
                    <a:gd name="T5" fmla="*/ 0 h 16"/>
                    <a:gd name="T6" fmla="*/ 15 w 25"/>
                    <a:gd name="T7" fmla="*/ 2 h 16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5" h="16">
                      <a:moveTo>
                        <a:pt x="15" y="16"/>
                      </a:moveTo>
                      <a:cubicBezTo>
                        <a:pt x="10" y="15"/>
                        <a:pt x="0" y="12"/>
                        <a:pt x="3" y="8"/>
                      </a:cubicBezTo>
                      <a:cubicBezTo>
                        <a:pt x="6" y="4"/>
                        <a:pt x="15" y="0"/>
                        <a:pt x="15" y="0"/>
                      </a:cubicBezTo>
                      <a:cubicBezTo>
                        <a:pt x="17" y="3"/>
                        <a:pt x="25" y="16"/>
                        <a:pt x="15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2" name="Freeform 11"/>
                <p:cNvSpPr>
                  <a:spLocks/>
                </p:cNvSpPr>
                <p:nvPr userDrawn="1"/>
              </p:nvSpPr>
              <p:spPr bwMode="ltGray">
                <a:xfrm>
                  <a:off x="2443" y="954"/>
                  <a:ext cx="65" cy="39"/>
                </a:xfrm>
                <a:custGeom>
                  <a:avLst/>
                  <a:gdLst>
                    <a:gd name="T0" fmla="*/ 14 w 65"/>
                    <a:gd name="T1" fmla="*/ 6 h 46"/>
                    <a:gd name="T2" fmla="*/ 30 w 65"/>
                    <a:gd name="T3" fmla="*/ 3 h 46"/>
                    <a:gd name="T4" fmla="*/ 42 w 65"/>
                    <a:gd name="T5" fmla="*/ 0 h 46"/>
                    <a:gd name="T6" fmla="*/ 58 w 65"/>
                    <a:gd name="T7" fmla="*/ 3 h 46"/>
                    <a:gd name="T8" fmla="*/ 32 w 65"/>
                    <a:gd name="T9" fmla="*/ 7 h 46"/>
                    <a:gd name="T10" fmla="*/ 12 w 65"/>
                    <a:gd name="T11" fmla="*/ 12 h 46"/>
                    <a:gd name="T12" fmla="*/ 8 w 65"/>
                    <a:gd name="T13" fmla="*/ 5 h 46"/>
                    <a:gd name="T14" fmla="*/ 12 w 65"/>
                    <a:gd name="T15" fmla="*/ 3 h 46"/>
                    <a:gd name="T16" fmla="*/ 14 w 65"/>
                    <a:gd name="T17" fmla="*/ 6 h 4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65" h="46">
                      <a:moveTo>
                        <a:pt x="14" y="24"/>
                      </a:moveTo>
                      <a:cubicBezTo>
                        <a:pt x="18" y="13"/>
                        <a:pt x="16" y="9"/>
                        <a:pt x="30" y="4"/>
                      </a:cubicBezTo>
                      <a:cubicBezTo>
                        <a:pt x="34" y="3"/>
                        <a:pt x="42" y="0"/>
                        <a:pt x="42" y="0"/>
                      </a:cubicBezTo>
                      <a:cubicBezTo>
                        <a:pt x="50" y="1"/>
                        <a:pt x="65" y="0"/>
                        <a:pt x="58" y="12"/>
                      </a:cubicBezTo>
                      <a:cubicBezTo>
                        <a:pt x="53" y="21"/>
                        <a:pt x="40" y="21"/>
                        <a:pt x="32" y="26"/>
                      </a:cubicBezTo>
                      <a:cubicBezTo>
                        <a:pt x="26" y="35"/>
                        <a:pt x="23" y="42"/>
                        <a:pt x="12" y="46"/>
                      </a:cubicBezTo>
                      <a:cubicBezTo>
                        <a:pt x="0" y="42"/>
                        <a:pt x="5" y="30"/>
                        <a:pt x="8" y="20"/>
                      </a:cubicBezTo>
                      <a:cubicBezTo>
                        <a:pt x="9" y="18"/>
                        <a:pt x="10" y="13"/>
                        <a:pt x="12" y="14"/>
                      </a:cubicBezTo>
                      <a:cubicBezTo>
                        <a:pt x="15" y="16"/>
                        <a:pt x="13" y="21"/>
                        <a:pt x="14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3" name="Freeform 12"/>
                <p:cNvSpPr>
                  <a:spLocks/>
                </p:cNvSpPr>
                <p:nvPr userDrawn="1"/>
              </p:nvSpPr>
              <p:spPr bwMode="ltGray">
                <a:xfrm>
                  <a:off x="2375" y="952"/>
                  <a:ext cx="68" cy="39"/>
                </a:xfrm>
                <a:custGeom>
                  <a:avLst/>
                  <a:gdLst>
                    <a:gd name="T0" fmla="*/ 0 w 69"/>
                    <a:gd name="T1" fmla="*/ 7 h 47"/>
                    <a:gd name="T2" fmla="*/ 18 w 69"/>
                    <a:gd name="T3" fmla="*/ 6 h 47"/>
                    <a:gd name="T4" fmla="*/ 44 w 69"/>
                    <a:gd name="T5" fmla="*/ 1 h 47"/>
                    <a:gd name="T6" fmla="*/ 56 w 69"/>
                    <a:gd name="T7" fmla="*/ 2 h 47"/>
                    <a:gd name="T8" fmla="*/ 42 w 69"/>
                    <a:gd name="T9" fmla="*/ 4 h 47"/>
                    <a:gd name="T10" fmla="*/ 28 w 69"/>
                    <a:gd name="T11" fmla="*/ 7 h 47"/>
                    <a:gd name="T12" fmla="*/ 22 w 69"/>
                    <a:gd name="T13" fmla="*/ 10 h 47"/>
                    <a:gd name="T14" fmla="*/ 16 w 69"/>
                    <a:gd name="T15" fmla="*/ 10 h 47"/>
                    <a:gd name="T16" fmla="*/ 12 w 69"/>
                    <a:gd name="T17" fmla="*/ 8 h 47"/>
                    <a:gd name="T18" fmla="*/ 0 w 69"/>
                    <a:gd name="T19" fmla="*/ 8 h 47"/>
                    <a:gd name="T20" fmla="*/ 0 w 69"/>
                    <a:gd name="T21" fmla="*/ 7 h 47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9" h="47">
                      <a:moveTo>
                        <a:pt x="0" y="31"/>
                      </a:moveTo>
                      <a:cubicBezTo>
                        <a:pt x="7" y="24"/>
                        <a:pt x="9" y="22"/>
                        <a:pt x="18" y="25"/>
                      </a:cubicBezTo>
                      <a:cubicBezTo>
                        <a:pt x="25" y="4"/>
                        <a:pt x="36" y="12"/>
                        <a:pt x="52" y="1"/>
                      </a:cubicBezTo>
                      <a:cubicBezTo>
                        <a:pt x="56" y="2"/>
                        <a:pt x="61" y="0"/>
                        <a:pt x="64" y="3"/>
                      </a:cubicBezTo>
                      <a:cubicBezTo>
                        <a:pt x="69" y="8"/>
                        <a:pt x="50" y="19"/>
                        <a:pt x="50" y="19"/>
                      </a:cubicBezTo>
                      <a:cubicBezTo>
                        <a:pt x="46" y="31"/>
                        <a:pt x="35" y="22"/>
                        <a:pt x="28" y="33"/>
                      </a:cubicBezTo>
                      <a:cubicBezTo>
                        <a:pt x="31" y="41"/>
                        <a:pt x="31" y="44"/>
                        <a:pt x="22" y="47"/>
                      </a:cubicBezTo>
                      <a:cubicBezTo>
                        <a:pt x="20" y="46"/>
                        <a:pt x="18" y="46"/>
                        <a:pt x="16" y="45"/>
                      </a:cubicBezTo>
                      <a:cubicBezTo>
                        <a:pt x="14" y="43"/>
                        <a:pt x="14" y="40"/>
                        <a:pt x="12" y="39"/>
                      </a:cubicBezTo>
                      <a:cubicBezTo>
                        <a:pt x="8" y="37"/>
                        <a:pt x="0" y="35"/>
                        <a:pt x="0" y="35"/>
                      </a:cubicBezTo>
                      <a:cubicBezTo>
                        <a:pt x="2" y="26"/>
                        <a:pt x="3" y="25"/>
                        <a:pt x="0" y="3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4" name="Freeform 13"/>
                <p:cNvSpPr>
                  <a:spLocks/>
                </p:cNvSpPr>
                <p:nvPr userDrawn="1"/>
              </p:nvSpPr>
              <p:spPr bwMode="ltGray">
                <a:xfrm>
                  <a:off x="2007" y="739"/>
                  <a:ext cx="354" cy="228"/>
                </a:xfrm>
                <a:custGeom>
                  <a:avLst/>
                  <a:gdLst>
                    <a:gd name="T0" fmla="*/ 10 w 355"/>
                    <a:gd name="T1" fmla="*/ 2 h 277"/>
                    <a:gd name="T2" fmla="*/ 36 w 355"/>
                    <a:gd name="T3" fmla="*/ 4 h 277"/>
                    <a:gd name="T4" fmla="*/ 46 w 355"/>
                    <a:gd name="T5" fmla="*/ 7 h 277"/>
                    <a:gd name="T6" fmla="*/ 76 w 355"/>
                    <a:gd name="T7" fmla="*/ 11 h 277"/>
                    <a:gd name="T8" fmla="*/ 92 w 355"/>
                    <a:gd name="T9" fmla="*/ 14 h 277"/>
                    <a:gd name="T10" fmla="*/ 122 w 355"/>
                    <a:gd name="T11" fmla="*/ 21 h 277"/>
                    <a:gd name="T12" fmla="*/ 136 w 355"/>
                    <a:gd name="T13" fmla="*/ 27 h 277"/>
                    <a:gd name="T14" fmla="*/ 148 w 355"/>
                    <a:gd name="T15" fmla="*/ 28 h 277"/>
                    <a:gd name="T16" fmla="*/ 154 w 355"/>
                    <a:gd name="T17" fmla="*/ 31 h 277"/>
                    <a:gd name="T18" fmla="*/ 176 w 355"/>
                    <a:gd name="T19" fmla="*/ 33 h 277"/>
                    <a:gd name="T20" fmla="*/ 170 w 355"/>
                    <a:gd name="T21" fmla="*/ 41 h 277"/>
                    <a:gd name="T22" fmla="*/ 177 w 355"/>
                    <a:gd name="T23" fmla="*/ 47 h 277"/>
                    <a:gd name="T24" fmla="*/ 190 w 355"/>
                    <a:gd name="T25" fmla="*/ 49 h 277"/>
                    <a:gd name="T26" fmla="*/ 208 w 355"/>
                    <a:gd name="T27" fmla="*/ 49 h 277"/>
                    <a:gd name="T28" fmla="*/ 228 w 355"/>
                    <a:gd name="T29" fmla="*/ 51 h 277"/>
                    <a:gd name="T30" fmla="*/ 246 w 355"/>
                    <a:gd name="T31" fmla="*/ 50 h 277"/>
                    <a:gd name="T32" fmla="*/ 264 w 355"/>
                    <a:gd name="T33" fmla="*/ 52 h 277"/>
                    <a:gd name="T34" fmla="*/ 288 w 355"/>
                    <a:gd name="T35" fmla="*/ 54 h 277"/>
                    <a:gd name="T36" fmla="*/ 306 w 355"/>
                    <a:gd name="T37" fmla="*/ 55 h 277"/>
                    <a:gd name="T38" fmla="*/ 344 w 355"/>
                    <a:gd name="T39" fmla="*/ 55 h 277"/>
                    <a:gd name="T40" fmla="*/ 334 w 355"/>
                    <a:gd name="T41" fmla="*/ 58 h 277"/>
                    <a:gd name="T42" fmla="*/ 314 w 355"/>
                    <a:gd name="T43" fmla="*/ 57 h 277"/>
                    <a:gd name="T44" fmla="*/ 292 w 355"/>
                    <a:gd name="T45" fmla="*/ 57 h 277"/>
                    <a:gd name="T46" fmla="*/ 280 w 355"/>
                    <a:gd name="T47" fmla="*/ 55 h 277"/>
                    <a:gd name="T48" fmla="*/ 244 w 355"/>
                    <a:gd name="T49" fmla="*/ 55 h 277"/>
                    <a:gd name="T50" fmla="*/ 226 w 355"/>
                    <a:gd name="T51" fmla="*/ 55 h 277"/>
                    <a:gd name="T52" fmla="*/ 172 w 355"/>
                    <a:gd name="T53" fmla="*/ 51 h 277"/>
                    <a:gd name="T54" fmla="*/ 160 w 355"/>
                    <a:gd name="T55" fmla="*/ 45 h 277"/>
                    <a:gd name="T56" fmla="*/ 126 w 355"/>
                    <a:gd name="T57" fmla="*/ 43 h 277"/>
                    <a:gd name="T58" fmla="*/ 108 w 355"/>
                    <a:gd name="T59" fmla="*/ 40 h 277"/>
                    <a:gd name="T60" fmla="*/ 94 w 355"/>
                    <a:gd name="T61" fmla="*/ 33 h 277"/>
                    <a:gd name="T62" fmla="*/ 68 w 355"/>
                    <a:gd name="T63" fmla="*/ 22 h 277"/>
                    <a:gd name="T64" fmla="*/ 64 w 355"/>
                    <a:gd name="T65" fmla="*/ 21 h 277"/>
                    <a:gd name="T66" fmla="*/ 58 w 355"/>
                    <a:gd name="T67" fmla="*/ 21 h 277"/>
                    <a:gd name="T68" fmla="*/ 54 w 355"/>
                    <a:gd name="T69" fmla="*/ 18 h 277"/>
                    <a:gd name="T70" fmla="*/ 38 w 355"/>
                    <a:gd name="T71" fmla="*/ 12 h 277"/>
                    <a:gd name="T72" fmla="*/ 20 w 355"/>
                    <a:gd name="T73" fmla="*/ 8 h 277"/>
                    <a:gd name="T74" fmla="*/ 4 w 355"/>
                    <a:gd name="T75" fmla="*/ 5 h 277"/>
                    <a:gd name="T76" fmla="*/ 10 w 355"/>
                    <a:gd name="T77" fmla="*/ 2 h 277"/>
                    <a:gd name="T78" fmla="*/ 10 w 355"/>
                    <a:gd name="T79" fmla="*/ 2 h 277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</a:gdLst>
                  <a:ahLst/>
                  <a:cxnLst>
                    <a:cxn ang="T80">
                      <a:pos x="T0" y="T1"/>
                    </a:cxn>
                    <a:cxn ang="T81">
                      <a:pos x="T2" y="T3"/>
                    </a:cxn>
                    <a:cxn ang="T82">
                      <a:pos x="T4" y="T5"/>
                    </a:cxn>
                    <a:cxn ang="T83">
                      <a:pos x="T6" y="T7"/>
                    </a:cxn>
                    <a:cxn ang="T84">
                      <a:pos x="T8" y="T9"/>
                    </a:cxn>
                    <a:cxn ang="T85">
                      <a:pos x="T10" y="T11"/>
                    </a:cxn>
                    <a:cxn ang="T86">
                      <a:pos x="T12" y="T13"/>
                    </a:cxn>
                    <a:cxn ang="T87">
                      <a:pos x="T14" y="T15"/>
                    </a:cxn>
                    <a:cxn ang="T88">
                      <a:pos x="T16" y="T17"/>
                    </a:cxn>
                    <a:cxn ang="T89">
                      <a:pos x="T18" y="T19"/>
                    </a:cxn>
                    <a:cxn ang="T90">
                      <a:pos x="T20" y="T21"/>
                    </a:cxn>
                    <a:cxn ang="T91">
                      <a:pos x="T22" y="T23"/>
                    </a:cxn>
                    <a:cxn ang="T92">
                      <a:pos x="T24" y="T25"/>
                    </a:cxn>
                    <a:cxn ang="T93">
                      <a:pos x="T26" y="T27"/>
                    </a:cxn>
                    <a:cxn ang="T94">
                      <a:pos x="T28" y="T29"/>
                    </a:cxn>
                    <a:cxn ang="T95">
                      <a:pos x="T30" y="T31"/>
                    </a:cxn>
                    <a:cxn ang="T96">
                      <a:pos x="T32" y="T33"/>
                    </a:cxn>
                    <a:cxn ang="T97">
                      <a:pos x="T34" y="T35"/>
                    </a:cxn>
                    <a:cxn ang="T98">
                      <a:pos x="T36" y="T37"/>
                    </a:cxn>
                    <a:cxn ang="T99">
                      <a:pos x="T38" y="T39"/>
                    </a:cxn>
                    <a:cxn ang="T100">
                      <a:pos x="T40" y="T41"/>
                    </a:cxn>
                    <a:cxn ang="T101">
                      <a:pos x="T42" y="T43"/>
                    </a:cxn>
                    <a:cxn ang="T102">
                      <a:pos x="T44" y="T45"/>
                    </a:cxn>
                    <a:cxn ang="T103">
                      <a:pos x="T46" y="T47"/>
                    </a:cxn>
                    <a:cxn ang="T104">
                      <a:pos x="T48" y="T49"/>
                    </a:cxn>
                    <a:cxn ang="T105">
                      <a:pos x="T50" y="T51"/>
                    </a:cxn>
                    <a:cxn ang="T106">
                      <a:pos x="T52" y="T53"/>
                    </a:cxn>
                    <a:cxn ang="T107">
                      <a:pos x="T54" y="T55"/>
                    </a:cxn>
                    <a:cxn ang="T108">
                      <a:pos x="T56" y="T57"/>
                    </a:cxn>
                    <a:cxn ang="T109">
                      <a:pos x="T58" y="T59"/>
                    </a:cxn>
                    <a:cxn ang="T110">
                      <a:pos x="T60" y="T61"/>
                    </a:cxn>
                    <a:cxn ang="T111">
                      <a:pos x="T62" y="T63"/>
                    </a:cxn>
                    <a:cxn ang="T112">
                      <a:pos x="T64" y="T65"/>
                    </a:cxn>
                    <a:cxn ang="T113">
                      <a:pos x="T66" y="T67"/>
                    </a:cxn>
                    <a:cxn ang="T114">
                      <a:pos x="T68" y="T69"/>
                    </a:cxn>
                    <a:cxn ang="T115">
                      <a:pos x="T70" y="T71"/>
                    </a:cxn>
                    <a:cxn ang="T116">
                      <a:pos x="T72" y="T73"/>
                    </a:cxn>
                    <a:cxn ang="T117">
                      <a:pos x="T74" y="T75"/>
                    </a:cxn>
                    <a:cxn ang="T118">
                      <a:pos x="T76" y="T77"/>
                    </a:cxn>
                    <a:cxn ang="T119">
                      <a:pos x="T78" y="T79"/>
                    </a:cxn>
                  </a:cxnLst>
                  <a:rect l="0" t="0" r="r" b="b"/>
                  <a:pathLst>
                    <a:path w="355" h="277">
                      <a:moveTo>
                        <a:pt x="10" y="4"/>
                      </a:moveTo>
                      <a:cubicBezTo>
                        <a:pt x="22" y="0"/>
                        <a:pt x="24" y="14"/>
                        <a:pt x="36" y="18"/>
                      </a:cubicBezTo>
                      <a:cubicBezTo>
                        <a:pt x="37" y="19"/>
                        <a:pt x="45" y="29"/>
                        <a:pt x="46" y="30"/>
                      </a:cubicBezTo>
                      <a:cubicBezTo>
                        <a:pt x="56" y="40"/>
                        <a:pt x="67" y="38"/>
                        <a:pt x="76" y="52"/>
                      </a:cubicBezTo>
                      <a:cubicBezTo>
                        <a:pt x="80" y="58"/>
                        <a:pt x="92" y="66"/>
                        <a:pt x="92" y="66"/>
                      </a:cubicBezTo>
                      <a:cubicBezTo>
                        <a:pt x="96" y="79"/>
                        <a:pt x="112" y="88"/>
                        <a:pt x="122" y="98"/>
                      </a:cubicBezTo>
                      <a:cubicBezTo>
                        <a:pt x="124" y="105"/>
                        <a:pt x="130" y="124"/>
                        <a:pt x="136" y="128"/>
                      </a:cubicBezTo>
                      <a:cubicBezTo>
                        <a:pt x="140" y="130"/>
                        <a:pt x="148" y="132"/>
                        <a:pt x="148" y="132"/>
                      </a:cubicBezTo>
                      <a:cubicBezTo>
                        <a:pt x="150" y="138"/>
                        <a:pt x="154" y="150"/>
                        <a:pt x="154" y="150"/>
                      </a:cubicBezTo>
                      <a:cubicBezTo>
                        <a:pt x="161" y="139"/>
                        <a:pt x="168" y="144"/>
                        <a:pt x="176" y="152"/>
                      </a:cubicBezTo>
                      <a:cubicBezTo>
                        <a:pt x="174" y="167"/>
                        <a:pt x="173" y="181"/>
                        <a:pt x="170" y="196"/>
                      </a:cubicBezTo>
                      <a:cubicBezTo>
                        <a:pt x="171" y="202"/>
                        <a:pt x="174" y="220"/>
                        <a:pt x="180" y="224"/>
                      </a:cubicBezTo>
                      <a:cubicBezTo>
                        <a:pt x="185" y="228"/>
                        <a:pt x="193" y="228"/>
                        <a:pt x="198" y="232"/>
                      </a:cubicBezTo>
                      <a:cubicBezTo>
                        <a:pt x="204" y="230"/>
                        <a:pt x="216" y="234"/>
                        <a:pt x="216" y="234"/>
                      </a:cubicBezTo>
                      <a:cubicBezTo>
                        <a:pt x="223" y="241"/>
                        <a:pt x="225" y="245"/>
                        <a:pt x="236" y="242"/>
                      </a:cubicBezTo>
                      <a:cubicBezTo>
                        <a:pt x="242" y="240"/>
                        <a:pt x="254" y="236"/>
                        <a:pt x="254" y="236"/>
                      </a:cubicBezTo>
                      <a:cubicBezTo>
                        <a:pt x="260" y="240"/>
                        <a:pt x="265" y="246"/>
                        <a:pt x="272" y="248"/>
                      </a:cubicBezTo>
                      <a:cubicBezTo>
                        <a:pt x="277" y="250"/>
                        <a:pt x="291" y="252"/>
                        <a:pt x="296" y="256"/>
                      </a:cubicBezTo>
                      <a:cubicBezTo>
                        <a:pt x="301" y="260"/>
                        <a:pt x="314" y="264"/>
                        <a:pt x="314" y="264"/>
                      </a:cubicBezTo>
                      <a:cubicBezTo>
                        <a:pt x="330" y="263"/>
                        <a:pt x="338" y="261"/>
                        <a:pt x="352" y="266"/>
                      </a:cubicBezTo>
                      <a:cubicBezTo>
                        <a:pt x="355" y="275"/>
                        <a:pt x="350" y="277"/>
                        <a:pt x="342" y="274"/>
                      </a:cubicBezTo>
                      <a:cubicBezTo>
                        <a:pt x="336" y="276"/>
                        <a:pt x="322" y="272"/>
                        <a:pt x="322" y="272"/>
                      </a:cubicBezTo>
                      <a:cubicBezTo>
                        <a:pt x="314" y="275"/>
                        <a:pt x="308" y="272"/>
                        <a:pt x="300" y="270"/>
                      </a:cubicBezTo>
                      <a:cubicBezTo>
                        <a:pt x="296" y="269"/>
                        <a:pt x="288" y="266"/>
                        <a:pt x="288" y="266"/>
                      </a:cubicBezTo>
                      <a:cubicBezTo>
                        <a:pt x="276" y="270"/>
                        <a:pt x="264" y="266"/>
                        <a:pt x="252" y="264"/>
                      </a:cubicBezTo>
                      <a:cubicBezTo>
                        <a:pt x="245" y="259"/>
                        <a:pt x="242" y="257"/>
                        <a:pt x="234" y="260"/>
                      </a:cubicBezTo>
                      <a:cubicBezTo>
                        <a:pt x="211" y="252"/>
                        <a:pt x="192" y="256"/>
                        <a:pt x="172" y="242"/>
                      </a:cubicBezTo>
                      <a:cubicBezTo>
                        <a:pt x="165" y="231"/>
                        <a:pt x="176" y="221"/>
                        <a:pt x="160" y="216"/>
                      </a:cubicBezTo>
                      <a:cubicBezTo>
                        <a:pt x="154" y="233"/>
                        <a:pt x="136" y="203"/>
                        <a:pt x="126" y="200"/>
                      </a:cubicBezTo>
                      <a:cubicBezTo>
                        <a:pt x="120" y="196"/>
                        <a:pt x="114" y="190"/>
                        <a:pt x="108" y="186"/>
                      </a:cubicBezTo>
                      <a:cubicBezTo>
                        <a:pt x="104" y="175"/>
                        <a:pt x="104" y="165"/>
                        <a:pt x="94" y="158"/>
                      </a:cubicBezTo>
                      <a:cubicBezTo>
                        <a:pt x="83" y="142"/>
                        <a:pt x="85" y="119"/>
                        <a:pt x="68" y="108"/>
                      </a:cubicBezTo>
                      <a:cubicBezTo>
                        <a:pt x="67" y="106"/>
                        <a:pt x="66" y="104"/>
                        <a:pt x="64" y="102"/>
                      </a:cubicBezTo>
                      <a:cubicBezTo>
                        <a:pt x="62" y="101"/>
                        <a:pt x="59" y="102"/>
                        <a:pt x="58" y="100"/>
                      </a:cubicBezTo>
                      <a:cubicBezTo>
                        <a:pt x="56" y="97"/>
                        <a:pt x="54" y="88"/>
                        <a:pt x="54" y="88"/>
                      </a:cubicBezTo>
                      <a:cubicBezTo>
                        <a:pt x="59" y="73"/>
                        <a:pt x="52" y="61"/>
                        <a:pt x="38" y="58"/>
                      </a:cubicBezTo>
                      <a:cubicBezTo>
                        <a:pt x="32" y="49"/>
                        <a:pt x="31" y="44"/>
                        <a:pt x="20" y="40"/>
                      </a:cubicBezTo>
                      <a:cubicBezTo>
                        <a:pt x="16" y="27"/>
                        <a:pt x="16" y="26"/>
                        <a:pt x="4" y="22"/>
                      </a:cubicBezTo>
                      <a:cubicBezTo>
                        <a:pt x="1" y="13"/>
                        <a:pt x="0" y="5"/>
                        <a:pt x="10" y="2"/>
                      </a:cubicBezTo>
                      <a:cubicBezTo>
                        <a:pt x="18" y="5"/>
                        <a:pt x="18" y="4"/>
                        <a:pt x="10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5" name="Freeform 14"/>
                <p:cNvSpPr>
                  <a:spLocks/>
                </p:cNvSpPr>
                <p:nvPr userDrawn="1"/>
              </p:nvSpPr>
              <p:spPr bwMode="ltGray">
                <a:xfrm>
                  <a:off x="2222" y="724"/>
                  <a:ext cx="157" cy="167"/>
                </a:xfrm>
                <a:custGeom>
                  <a:avLst/>
                  <a:gdLst>
                    <a:gd name="T0" fmla="*/ 54 w 156"/>
                    <a:gd name="T1" fmla="*/ 12 h 206"/>
                    <a:gd name="T2" fmla="*/ 66 w 156"/>
                    <a:gd name="T3" fmla="*/ 11 h 206"/>
                    <a:gd name="T4" fmla="*/ 68 w 156"/>
                    <a:gd name="T5" fmla="*/ 10 h 206"/>
                    <a:gd name="T6" fmla="*/ 88 w 156"/>
                    <a:gd name="T7" fmla="*/ 8 h 206"/>
                    <a:gd name="T8" fmla="*/ 114 w 156"/>
                    <a:gd name="T9" fmla="*/ 4 h 206"/>
                    <a:gd name="T10" fmla="*/ 120 w 156"/>
                    <a:gd name="T11" fmla="*/ 2 h 206"/>
                    <a:gd name="T12" fmla="*/ 132 w 156"/>
                    <a:gd name="T13" fmla="*/ 0 h 206"/>
                    <a:gd name="T14" fmla="*/ 158 w 156"/>
                    <a:gd name="T15" fmla="*/ 5 h 206"/>
                    <a:gd name="T16" fmla="*/ 154 w 156"/>
                    <a:gd name="T17" fmla="*/ 8 h 206"/>
                    <a:gd name="T18" fmla="*/ 134 w 156"/>
                    <a:gd name="T19" fmla="*/ 12 h 206"/>
                    <a:gd name="T20" fmla="*/ 140 w 156"/>
                    <a:gd name="T21" fmla="*/ 18 h 206"/>
                    <a:gd name="T22" fmla="*/ 150 w 156"/>
                    <a:gd name="T23" fmla="*/ 20 h 206"/>
                    <a:gd name="T24" fmla="*/ 154 w 156"/>
                    <a:gd name="T25" fmla="*/ 24 h 206"/>
                    <a:gd name="T26" fmla="*/ 136 w 156"/>
                    <a:gd name="T27" fmla="*/ 24 h 206"/>
                    <a:gd name="T28" fmla="*/ 124 w 156"/>
                    <a:gd name="T29" fmla="*/ 27 h 206"/>
                    <a:gd name="T30" fmla="*/ 112 w 156"/>
                    <a:gd name="T31" fmla="*/ 29 h 206"/>
                    <a:gd name="T32" fmla="*/ 108 w 156"/>
                    <a:gd name="T33" fmla="*/ 37 h 206"/>
                    <a:gd name="T34" fmla="*/ 96 w 156"/>
                    <a:gd name="T35" fmla="*/ 38 h 206"/>
                    <a:gd name="T36" fmla="*/ 90 w 156"/>
                    <a:gd name="T37" fmla="*/ 38 h 206"/>
                    <a:gd name="T38" fmla="*/ 76 w 156"/>
                    <a:gd name="T39" fmla="*/ 38 h 206"/>
                    <a:gd name="T40" fmla="*/ 72 w 156"/>
                    <a:gd name="T41" fmla="*/ 36 h 206"/>
                    <a:gd name="T42" fmla="*/ 60 w 156"/>
                    <a:gd name="T43" fmla="*/ 35 h 206"/>
                    <a:gd name="T44" fmla="*/ 42 w 156"/>
                    <a:gd name="T45" fmla="*/ 36 h 206"/>
                    <a:gd name="T46" fmla="*/ 28 w 156"/>
                    <a:gd name="T47" fmla="*/ 35 h 206"/>
                    <a:gd name="T48" fmla="*/ 10 w 156"/>
                    <a:gd name="T49" fmla="*/ 28 h 206"/>
                    <a:gd name="T50" fmla="*/ 4 w 156"/>
                    <a:gd name="T51" fmla="*/ 24 h 206"/>
                    <a:gd name="T52" fmla="*/ 0 w 156"/>
                    <a:gd name="T53" fmla="*/ 22 h 206"/>
                    <a:gd name="T54" fmla="*/ 20 w 156"/>
                    <a:gd name="T55" fmla="*/ 18 h 206"/>
                    <a:gd name="T56" fmla="*/ 32 w 156"/>
                    <a:gd name="T57" fmla="*/ 19 h 206"/>
                    <a:gd name="T58" fmla="*/ 34 w 156"/>
                    <a:gd name="T59" fmla="*/ 15 h 206"/>
                    <a:gd name="T60" fmla="*/ 52 w 156"/>
                    <a:gd name="T61" fmla="*/ 12 h 206"/>
                    <a:gd name="T62" fmla="*/ 54 w 156"/>
                    <a:gd name="T63" fmla="*/ 12 h 20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</a:gdLst>
                  <a:ahLst/>
                  <a:cxnLst>
                    <a:cxn ang="T64">
                      <a:pos x="T0" y="T1"/>
                    </a:cxn>
                    <a:cxn ang="T65">
                      <a:pos x="T2" y="T3"/>
                    </a:cxn>
                    <a:cxn ang="T66">
                      <a:pos x="T4" y="T5"/>
                    </a:cxn>
                    <a:cxn ang="T67">
                      <a:pos x="T6" y="T7"/>
                    </a:cxn>
                    <a:cxn ang="T68">
                      <a:pos x="T8" y="T9"/>
                    </a:cxn>
                    <a:cxn ang="T69">
                      <a:pos x="T10" y="T11"/>
                    </a:cxn>
                    <a:cxn ang="T70">
                      <a:pos x="T12" y="T13"/>
                    </a:cxn>
                    <a:cxn ang="T71">
                      <a:pos x="T14" y="T15"/>
                    </a:cxn>
                    <a:cxn ang="T72">
                      <a:pos x="T16" y="T17"/>
                    </a:cxn>
                    <a:cxn ang="T73">
                      <a:pos x="T18" y="T19"/>
                    </a:cxn>
                    <a:cxn ang="T74">
                      <a:pos x="T20" y="T21"/>
                    </a:cxn>
                    <a:cxn ang="T75">
                      <a:pos x="T22" y="T23"/>
                    </a:cxn>
                    <a:cxn ang="T76">
                      <a:pos x="T24" y="T25"/>
                    </a:cxn>
                    <a:cxn ang="T77">
                      <a:pos x="T26" y="T27"/>
                    </a:cxn>
                    <a:cxn ang="T78">
                      <a:pos x="T28" y="T29"/>
                    </a:cxn>
                    <a:cxn ang="T79">
                      <a:pos x="T30" y="T31"/>
                    </a:cxn>
                    <a:cxn ang="T80">
                      <a:pos x="T32" y="T33"/>
                    </a:cxn>
                    <a:cxn ang="T81">
                      <a:pos x="T34" y="T35"/>
                    </a:cxn>
                    <a:cxn ang="T82">
                      <a:pos x="T36" y="T37"/>
                    </a:cxn>
                    <a:cxn ang="T83">
                      <a:pos x="T38" y="T39"/>
                    </a:cxn>
                    <a:cxn ang="T84">
                      <a:pos x="T40" y="T41"/>
                    </a:cxn>
                    <a:cxn ang="T85">
                      <a:pos x="T42" y="T43"/>
                    </a:cxn>
                    <a:cxn ang="T86">
                      <a:pos x="T44" y="T45"/>
                    </a:cxn>
                    <a:cxn ang="T87">
                      <a:pos x="T46" y="T47"/>
                    </a:cxn>
                    <a:cxn ang="T88">
                      <a:pos x="T48" y="T49"/>
                    </a:cxn>
                    <a:cxn ang="T89">
                      <a:pos x="T50" y="T51"/>
                    </a:cxn>
                    <a:cxn ang="T90">
                      <a:pos x="T52" y="T53"/>
                    </a:cxn>
                    <a:cxn ang="T91">
                      <a:pos x="T54" y="T55"/>
                    </a:cxn>
                    <a:cxn ang="T92">
                      <a:pos x="T56" y="T57"/>
                    </a:cxn>
                    <a:cxn ang="T93">
                      <a:pos x="T58" y="T59"/>
                    </a:cxn>
                    <a:cxn ang="T94">
                      <a:pos x="T60" y="T61"/>
                    </a:cxn>
                    <a:cxn ang="T95">
                      <a:pos x="T62" y="T63"/>
                    </a:cxn>
                  </a:cxnLst>
                  <a:rect l="0" t="0" r="r" b="b"/>
                  <a:pathLst>
                    <a:path w="156" h="206">
                      <a:moveTo>
                        <a:pt x="54" y="66"/>
                      </a:moveTo>
                      <a:cubicBezTo>
                        <a:pt x="58" y="63"/>
                        <a:pt x="64" y="63"/>
                        <a:pt x="66" y="58"/>
                      </a:cubicBezTo>
                      <a:cubicBezTo>
                        <a:pt x="67" y="56"/>
                        <a:pt x="67" y="53"/>
                        <a:pt x="68" y="52"/>
                      </a:cubicBezTo>
                      <a:cubicBezTo>
                        <a:pt x="71" y="49"/>
                        <a:pt x="80" y="44"/>
                        <a:pt x="80" y="44"/>
                      </a:cubicBezTo>
                      <a:cubicBezTo>
                        <a:pt x="113" y="55"/>
                        <a:pt x="85" y="29"/>
                        <a:pt x="106" y="22"/>
                      </a:cubicBezTo>
                      <a:cubicBezTo>
                        <a:pt x="110" y="17"/>
                        <a:pt x="108" y="9"/>
                        <a:pt x="112" y="4"/>
                      </a:cubicBezTo>
                      <a:cubicBezTo>
                        <a:pt x="115" y="1"/>
                        <a:pt x="124" y="0"/>
                        <a:pt x="124" y="0"/>
                      </a:cubicBezTo>
                      <a:cubicBezTo>
                        <a:pt x="138" y="14"/>
                        <a:pt x="126" y="23"/>
                        <a:pt x="150" y="28"/>
                      </a:cubicBezTo>
                      <a:cubicBezTo>
                        <a:pt x="156" y="36"/>
                        <a:pt x="154" y="39"/>
                        <a:pt x="146" y="44"/>
                      </a:cubicBezTo>
                      <a:cubicBezTo>
                        <a:pt x="141" y="52"/>
                        <a:pt x="135" y="61"/>
                        <a:pt x="126" y="64"/>
                      </a:cubicBezTo>
                      <a:cubicBezTo>
                        <a:pt x="118" y="75"/>
                        <a:pt x="128" y="83"/>
                        <a:pt x="132" y="94"/>
                      </a:cubicBezTo>
                      <a:cubicBezTo>
                        <a:pt x="129" y="103"/>
                        <a:pt x="135" y="105"/>
                        <a:pt x="142" y="110"/>
                      </a:cubicBezTo>
                      <a:cubicBezTo>
                        <a:pt x="145" y="119"/>
                        <a:pt x="141" y="120"/>
                        <a:pt x="146" y="128"/>
                      </a:cubicBezTo>
                      <a:cubicBezTo>
                        <a:pt x="142" y="139"/>
                        <a:pt x="135" y="133"/>
                        <a:pt x="128" y="128"/>
                      </a:cubicBezTo>
                      <a:cubicBezTo>
                        <a:pt x="116" y="132"/>
                        <a:pt x="122" y="136"/>
                        <a:pt x="116" y="146"/>
                      </a:cubicBezTo>
                      <a:cubicBezTo>
                        <a:pt x="113" y="151"/>
                        <a:pt x="108" y="152"/>
                        <a:pt x="104" y="156"/>
                      </a:cubicBezTo>
                      <a:cubicBezTo>
                        <a:pt x="107" y="167"/>
                        <a:pt x="112" y="191"/>
                        <a:pt x="100" y="198"/>
                      </a:cubicBezTo>
                      <a:cubicBezTo>
                        <a:pt x="96" y="200"/>
                        <a:pt x="92" y="200"/>
                        <a:pt x="88" y="202"/>
                      </a:cubicBezTo>
                      <a:cubicBezTo>
                        <a:pt x="86" y="203"/>
                        <a:pt x="84" y="205"/>
                        <a:pt x="82" y="206"/>
                      </a:cubicBezTo>
                      <a:cubicBezTo>
                        <a:pt x="80" y="205"/>
                        <a:pt x="77" y="204"/>
                        <a:pt x="76" y="202"/>
                      </a:cubicBezTo>
                      <a:cubicBezTo>
                        <a:pt x="74" y="198"/>
                        <a:pt x="76" y="191"/>
                        <a:pt x="72" y="190"/>
                      </a:cubicBezTo>
                      <a:cubicBezTo>
                        <a:pt x="68" y="189"/>
                        <a:pt x="60" y="186"/>
                        <a:pt x="60" y="186"/>
                      </a:cubicBezTo>
                      <a:cubicBezTo>
                        <a:pt x="53" y="188"/>
                        <a:pt x="49" y="192"/>
                        <a:pt x="42" y="194"/>
                      </a:cubicBezTo>
                      <a:cubicBezTo>
                        <a:pt x="34" y="189"/>
                        <a:pt x="37" y="183"/>
                        <a:pt x="28" y="186"/>
                      </a:cubicBezTo>
                      <a:cubicBezTo>
                        <a:pt x="12" y="181"/>
                        <a:pt x="19" y="161"/>
                        <a:pt x="10" y="148"/>
                      </a:cubicBezTo>
                      <a:cubicBezTo>
                        <a:pt x="5" y="121"/>
                        <a:pt x="11" y="147"/>
                        <a:pt x="4" y="130"/>
                      </a:cubicBezTo>
                      <a:cubicBezTo>
                        <a:pt x="2" y="126"/>
                        <a:pt x="0" y="118"/>
                        <a:pt x="0" y="118"/>
                      </a:cubicBezTo>
                      <a:cubicBezTo>
                        <a:pt x="2" y="95"/>
                        <a:pt x="0" y="83"/>
                        <a:pt x="20" y="96"/>
                      </a:cubicBezTo>
                      <a:cubicBezTo>
                        <a:pt x="23" y="105"/>
                        <a:pt x="23" y="110"/>
                        <a:pt x="32" y="104"/>
                      </a:cubicBezTo>
                      <a:cubicBezTo>
                        <a:pt x="35" y="95"/>
                        <a:pt x="29" y="88"/>
                        <a:pt x="34" y="80"/>
                      </a:cubicBezTo>
                      <a:cubicBezTo>
                        <a:pt x="36" y="76"/>
                        <a:pt x="48" y="73"/>
                        <a:pt x="52" y="70"/>
                      </a:cubicBezTo>
                      <a:cubicBezTo>
                        <a:pt x="57" y="63"/>
                        <a:pt x="58" y="62"/>
                        <a:pt x="54" y="6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6" name="Freeform 15"/>
                <p:cNvSpPr>
                  <a:spLocks/>
                </p:cNvSpPr>
                <p:nvPr userDrawn="1"/>
              </p:nvSpPr>
              <p:spPr bwMode="ltGray">
                <a:xfrm>
                  <a:off x="2375" y="800"/>
                  <a:ext cx="110" cy="32"/>
                </a:xfrm>
                <a:custGeom>
                  <a:avLst/>
                  <a:gdLst>
                    <a:gd name="T0" fmla="*/ 4 w 109"/>
                    <a:gd name="T1" fmla="*/ 8 h 38"/>
                    <a:gd name="T2" fmla="*/ 18 w 109"/>
                    <a:gd name="T3" fmla="*/ 3 h 38"/>
                    <a:gd name="T4" fmla="*/ 46 w 109"/>
                    <a:gd name="T5" fmla="*/ 5 h 38"/>
                    <a:gd name="T6" fmla="*/ 80 w 109"/>
                    <a:gd name="T7" fmla="*/ 3 h 38"/>
                    <a:gd name="T8" fmla="*/ 98 w 109"/>
                    <a:gd name="T9" fmla="*/ 0 h 38"/>
                    <a:gd name="T10" fmla="*/ 84 w 109"/>
                    <a:gd name="T11" fmla="*/ 7 h 38"/>
                    <a:gd name="T12" fmla="*/ 68 w 109"/>
                    <a:gd name="T13" fmla="*/ 9 h 38"/>
                    <a:gd name="T14" fmla="*/ 42 w 109"/>
                    <a:gd name="T15" fmla="*/ 8 h 38"/>
                    <a:gd name="T16" fmla="*/ 14 w 109"/>
                    <a:gd name="T17" fmla="*/ 8 h 38"/>
                    <a:gd name="T18" fmla="*/ 4 w 109"/>
                    <a:gd name="T19" fmla="*/ 8 h 38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109" h="38">
                      <a:moveTo>
                        <a:pt x="4" y="32"/>
                      </a:moveTo>
                      <a:cubicBezTo>
                        <a:pt x="7" y="22"/>
                        <a:pt x="7" y="14"/>
                        <a:pt x="18" y="10"/>
                      </a:cubicBezTo>
                      <a:cubicBezTo>
                        <a:pt x="28" y="12"/>
                        <a:pt x="37" y="14"/>
                        <a:pt x="46" y="20"/>
                      </a:cubicBezTo>
                      <a:cubicBezTo>
                        <a:pt x="62" y="15"/>
                        <a:pt x="54" y="17"/>
                        <a:pt x="72" y="14"/>
                      </a:cubicBezTo>
                      <a:cubicBezTo>
                        <a:pt x="77" y="9"/>
                        <a:pt x="90" y="0"/>
                        <a:pt x="90" y="0"/>
                      </a:cubicBezTo>
                      <a:cubicBezTo>
                        <a:pt x="109" y="6"/>
                        <a:pt x="85" y="23"/>
                        <a:pt x="76" y="26"/>
                      </a:cubicBezTo>
                      <a:cubicBezTo>
                        <a:pt x="71" y="33"/>
                        <a:pt x="68" y="35"/>
                        <a:pt x="60" y="38"/>
                      </a:cubicBezTo>
                      <a:cubicBezTo>
                        <a:pt x="54" y="36"/>
                        <a:pt x="42" y="32"/>
                        <a:pt x="42" y="32"/>
                      </a:cubicBezTo>
                      <a:cubicBezTo>
                        <a:pt x="33" y="23"/>
                        <a:pt x="26" y="26"/>
                        <a:pt x="14" y="30"/>
                      </a:cubicBezTo>
                      <a:cubicBezTo>
                        <a:pt x="1" y="28"/>
                        <a:pt x="0" y="24"/>
                        <a:pt x="4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7" name="Freeform 16"/>
                <p:cNvSpPr>
                  <a:spLocks/>
                </p:cNvSpPr>
                <p:nvPr userDrawn="1"/>
              </p:nvSpPr>
              <p:spPr bwMode="ltGray">
                <a:xfrm>
                  <a:off x="2370" y="839"/>
                  <a:ext cx="75" cy="84"/>
                </a:xfrm>
                <a:custGeom>
                  <a:avLst/>
                  <a:gdLst>
                    <a:gd name="T0" fmla="*/ 8 w 76"/>
                    <a:gd name="T1" fmla="*/ 3 h 104"/>
                    <a:gd name="T2" fmla="*/ 18 w 76"/>
                    <a:gd name="T3" fmla="*/ 0 h 104"/>
                    <a:gd name="T4" fmla="*/ 34 w 76"/>
                    <a:gd name="T5" fmla="*/ 3 h 104"/>
                    <a:gd name="T6" fmla="*/ 54 w 76"/>
                    <a:gd name="T7" fmla="*/ 2 h 104"/>
                    <a:gd name="T8" fmla="*/ 38 w 76"/>
                    <a:gd name="T9" fmla="*/ 6 h 104"/>
                    <a:gd name="T10" fmla="*/ 46 w 76"/>
                    <a:gd name="T11" fmla="*/ 9 h 104"/>
                    <a:gd name="T12" fmla="*/ 50 w 76"/>
                    <a:gd name="T13" fmla="*/ 11 h 104"/>
                    <a:gd name="T14" fmla="*/ 38 w 76"/>
                    <a:gd name="T15" fmla="*/ 14 h 104"/>
                    <a:gd name="T16" fmla="*/ 34 w 76"/>
                    <a:gd name="T17" fmla="*/ 11 h 104"/>
                    <a:gd name="T18" fmla="*/ 22 w 76"/>
                    <a:gd name="T19" fmla="*/ 9 h 104"/>
                    <a:gd name="T20" fmla="*/ 28 w 76"/>
                    <a:gd name="T21" fmla="*/ 12 h 104"/>
                    <a:gd name="T22" fmla="*/ 30 w 76"/>
                    <a:gd name="T23" fmla="*/ 14 h 104"/>
                    <a:gd name="T24" fmla="*/ 20 w 76"/>
                    <a:gd name="T25" fmla="*/ 19 h 104"/>
                    <a:gd name="T26" fmla="*/ 12 w 76"/>
                    <a:gd name="T27" fmla="*/ 19 h 104"/>
                    <a:gd name="T28" fmla="*/ 8 w 76"/>
                    <a:gd name="T29" fmla="*/ 17 h 104"/>
                    <a:gd name="T30" fmla="*/ 0 w 76"/>
                    <a:gd name="T31" fmla="*/ 10 h 104"/>
                    <a:gd name="T32" fmla="*/ 2 w 76"/>
                    <a:gd name="T33" fmla="*/ 5 h 104"/>
                    <a:gd name="T34" fmla="*/ 8 w 76"/>
                    <a:gd name="T35" fmla="*/ 3 h 104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0" t="0" r="r" b="b"/>
                  <a:pathLst>
                    <a:path w="76" h="104">
                      <a:moveTo>
                        <a:pt x="8" y="18"/>
                      </a:moveTo>
                      <a:cubicBezTo>
                        <a:pt x="10" y="8"/>
                        <a:pt x="9" y="3"/>
                        <a:pt x="18" y="0"/>
                      </a:cubicBezTo>
                      <a:cubicBezTo>
                        <a:pt x="28" y="3"/>
                        <a:pt x="25" y="12"/>
                        <a:pt x="34" y="18"/>
                      </a:cubicBezTo>
                      <a:cubicBezTo>
                        <a:pt x="46" y="16"/>
                        <a:pt x="51" y="8"/>
                        <a:pt x="62" y="4"/>
                      </a:cubicBezTo>
                      <a:cubicBezTo>
                        <a:pt x="76" y="9"/>
                        <a:pt x="56" y="31"/>
                        <a:pt x="46" y="34"/>
                      </a:cubicBezTo>
                      <a:cubicBezTo>
                        <a:pt x="51" y="56"/>
                        <a:pt x="43" y="29"/>
                        <a:pt x="54" y="48"/>
                      </a:cubicBezTo>
                      <a:cubicBezTo>
                        <a:pt x="56" y="52"/>
                        <a:pt x="58" y="60"/>
                        <a:pt x="58" y="60"/>
                      </a:cubicBezTo>
                      <a:cubicBezTo>
                        <a:pt x="55" y="68"/>
                        <a:pt x="54" y="71"/>
                        <a:pt x="46" y="74"/>
                      </a:cubicBezTo>
                      <a:cubicBezTo>
                        <a:pt x="38" y="71"/>
                        <a:pt x="37" y="68"/>
                        <a:pt x="34" y="60"/>
                      </a:cubicBezTo>
                      <a:cubicBezTo>
                        <a:pt x="33" y="50"/>
                        <a:pt x="32" y="33"/>
                        <a:pt x="22" y="48"/>
                      </a:cubicBezTo>
                      <a:cubicBezTo>
                        <a:pt x="25" y="60"/>
                        <a:pt x="23" y="53"/>
                        <a:pt x="28" y="68"/>
                      </a:cubicBezTo>
                      <a:cubicBezTo>
                        <a:pt x="29" y="70"/>
                        <a:pt x="30" y="74"/>
                        <a:pt x="30" y="74"/>
                      </a:cubicBezTo>
                      <a:cubicBezTo>
                        <a:pt x="24" y="84"/>
                        <a:pt x="22" y="93"/>
                        <a:pt x="20" y="104"/>
                      </a:cubicBezTo>
                      <a:cubicBezTo>
                        <a:pt x="17" y="103"/>
                        <a:pt x="14" y="104"/>
                        <a:pt x="12" y="102"/>
                      </a:cubicBezTo>
                      <a:cubicBezTo>
                        <a:pt x="9" y="99"/>
                        <a:pt x="8" y="90"/>
                        <a:pt x="8" y="90"/>
                      </a:cubicBezTo>
                      <a:cubicBezTo>
                        <a:pt x="13" y="75"/>
                        <a:pt x="14" y="64"/>
                        <a:pt x="0" y="54"/>
                      </a:cubicBezTo>
                      <a:cubicBezTo>
                        <a:pt x="1" y="46"/>
                        <a:pt x="1" y="38"/>
                        <a:pt x="2" y="30"/>
                      </a:cubicBezTo>
                      <a:cubicBezTo>
                        <a:pt x="2" y="27"/>
                        <a:pt x="13" y="2"/>
                        <a:pt x="8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8" name="Freeform 17"/>
                <p:cNvSpPr>
                  <a:spLocks/>
                </p:cNvSpPr>
                <p:nvPr userDrawn="1"/>
              </p:nvSpPr>
              <p:spPr bwMode="ltGray">
                <a:xfrm>
                  <a:off x="2497" y="793"/>
                  <a:ext cx="37" cy="49"/>
                </a:xfrm>
                <a:custGeom>
                  <a:avLst/>
                  <a:gdLst>
                    <a:gd name="T0" fmla="*/ 3 w 37"/>
                    <a:gd name="T1" fmla="*/ 5 h 61"/>
                    <a:gd name="T2" fmla="*/ 13 w 37"/>
                    <a:gd name="T3" fmla="*/ 0 h 61"/>
                    <a:gd name="T4" fmla="*/ 15 w 37"/>
                    <a:gd name="T5" fmla="*/ 5 h 61"/>
                    <a:gd name="T6" fmla="*/ 37 w 37"/>
                    <a:gd name="T7" fmla="*/ 6 h 61"/>
                    <a:gd name="T8" fmla="*/ 19 w 37"/>
                    <a:gd name="T9" fmla="*/ 7 h 61"/>
                    <a:gd name="T10" fmla="*/ 5 w 37"/>
                    <a:gd name="T11" fmla="*/ 10 h 61"/>
                    <a:gd name="T12" fmla="*/ 1 w 37"/>
                    <a:gd name="T13" fmla="*/ 6 h 61"/>
                    <a:gd name="T14" fmla="*/ 3 w 37"/>
                    <a:gd name="T15" fmla="*/ 5 h 61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7" h="61">
                      <a:moveTo>
                        <a:pt x="3" y="28"/>
                      </a:moveTo>
                      <a:cubicBezTo>
                        <a:pt x="5" y="14"/>
                        <a:pt x="2" y="7"/>
                        <a:pt x="13" y="0"/>
                      </a:cubicBezTo>
                      <a:cubicBezTo>
                        <a:pt x="26" y="9"/>
                        <a:pt x="23" y="17"/>
                        <a:pt x="15" y="28"/>
                      </a:cubicBezTo>
                      <a:cubicBezTo>
                        <a:pt x="25" y="31"/>
                        <a:pt x="33" y="27"/>
                        <a:pt x="37" y="38"/>
                      </a:cubicBezTo>
                      <a:cubicBezTo>
                        <a:pt x="30" y="45"/>
                        <a:pt x="28" y="47"/>
                        <a:pt x="19" y="44"/>
                      </a:cubicBezTo>
                      <a:cubicBezTo>
                        <a:pt x="13" y="54"/>
                        <a:pt x="18" y="61"/>
                        <a:pt x="5" y="58"/>
                      </a:cubicBezTo>
                      <a:cubicBezTo>
                        <a:pt x="0" y="50"/>
                        <a:pt x="3" y="44"/>
                        <a:pt x="1" y="34"/>
                      </a:cubicBezTo>
                      <a:cubicBezTo>
                        <a:pt x="2" y="32"/>
                        <a:pt x="3" y="28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49" name="Freeform 18"/>
                <p:cNvSpPr>
                  <a:spLocks/>
                </p:cNvSpPr>
                <p:nvPr userDrawn="1"/>
              </p:nvSpPr>
              <p:spPr bwMode="ltGray">
                <a:xfrm>
                  <a:off x="2506" y="869"/>
                  <a:ext cx="47" cy="24"/>
                </a:xfrm>
                <a:custGeom>
                  <a:avLst/>
                  <a:gdLst>
                    <a:gd name="T0" fmla="*/ 7 w 49"/>
                    <a:gd name="T1" fmla="*/ 0 h 29"/>
                    <a:gd name="T2" fmla="*/ 21 w 49"/>
                    <a:gd name="T3" fmla="*/ 0 h 29"/>
                    <a:gd name="T4" fmla="*/ 34 w 49"/>
                    <a:gd name="T5" fmla="*/ 3 h 29"/>
                    <a:gd name="T6" fmla="*/ 27 w 49"/>
                    <a:gd name="T7" fmla="*/ 3 h 29"/>
                    <a:gd name="T8" fmla="*/ 3 w 49"/>
                    <a:gd name="T9" fmla="*/ 3 h 29"/>
                    <a:gd name="T10" fmla="*/ 7 w 49"/>
                    <a:gd name="T11" fmla="*/ 0 h 29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9" h="29">
                      <a:moveTo>
                        <a:pt x="7" y="0"/>
                      </a:moveTo>
                      <a:cubicBezTo>
                        <a:pt x="15" y="6"/>
                        <a:pt x="19" y="2"/>
                        <a:pt x="29" y="0"/>
                      </a:cubicBezTo>
                      <a:cubicBezTo>
                        <a:pt x="45" y="5"/>
                        <a:pt x="40" y="3"/>
                        <a:pt x="49" y="16"/>
                      </a:cubicBezTo>
                      <a:cubicBezTo>
                        <a:pt x="46" y="29"/>
                        <a:pt x="42" y="21"/>
                        <a:pt x="35" y="14"/>
                      </a:cubicBezTo>
                      <a:cubicBezTo>
                        <a:pt x="26" y="15"/>
                        <a:pt x="12" y="19"/>
                        <a:pt x="3" y="16"/>
                      </a:cubicBezTo>
                      <a:cubicBezTo>
                        <a:pt x="0" y="6"/>
                        <a:pt x="7" y="10"/>
                        <a:pt x="7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0" name="Freeform 19"/>
                <p:cNvSpPr>
                  <a:spLocks/>
                </p:cNvSpPr>
                <p:nvPr userDrawn="1"/>
              </p:nvSpPr>
              <p:spPr bwMode="ltGray">
                <a:xfrm>
                  <a:off x="2555" y="832"/>
                  <a:ext cx="61" cy="42"/>
                </a:xfrm>
                <a:custGeom>
                  <a:avLst/>
                  <a:gdLst>
                    <a:gd name="T0" fmla="*/ 21 w 61"/>
                    <a:gd name="T1" fmla="*/ 13 h 48"/>
                    <a:gd name="T2" fmla="*/ 15 w 61"/>
                    <a:gd name="T3" fmla="*/ 10 h 48"/>
                    <a:gd name="T4" fmla="*/ 3 w 61"/>
                    <a:gd name="T5" fmla="*/ 8 h 48"/>
                    <a:gd name="T6" fmla="*/ 13 w 61"/>
                    <a:gd name="T7" fmla="*/ 4 h 48"/>
                    <a:gd name="T8" fmla="*/ 25 w 61"/>
                    <a:gd name="T9" fmla="*/ 0 h 48"/>
                    <a:gd name="T10" fmla="*/ 49 w 61"/>
                    <a:gd name="T11" fmla="*/ 4 h 48"/>
                    <a:gd name="T12" fmla="*/ 53 w 61"/>
                    <a:gd name="T13" fmla="*/ 8 h 48"/>
                    <a:gd name="T14" fmla="*/ 61 w 61"/>
                    <a:gd name="T15" fmla="*/ 11 h 48"/>
                    <a:gd name="T16" fmla="*/ 41 w 61"/>
                    <a:gd name="T17" fmla="*/ 13 h 48"/>
                    <a:gd name="T18" fmla="*/ 23 w 61"/>
                    <a:gd name="T19" fmla="*/ 16 h 48"/>
                    <a:gd name="T20" fmla="*/ 21 w 61"/>
                    <a:gd name="T21" fmla="*/ 13 h 48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0" t="0" r="r" b="b"/>
                  <a:pathLst>
                    <a:path w="61" h="48">
                      <a:moveTo>
                        <a:pt x="21" y="38"/>
                      </a:moveTo>
                      <a:cubicBezTo>
                        <a:pt x="19" y="34"/>
                        <a:pt x="19" y="29"/>
                        <a:pt x="15" y="26"/>
                      </a:cubicBezTo>
                      <a:cubicBezTo>
                        <a:pt x="12" y="24"/>
                        <a:pt x="3" y="22"/>
                        <a:pt x="3" y="22"/>
                      </a:cubicBezTo>
                      <a:cubicBezTo>
                        <a:pt x="0" y="12"/>
                        <a:pt x="5" y="12"/>
                        <a:pt x="13" y="8"/>
                      </a:cubicBezTo>
                      <a:cubicBezTo>
                        <a:pt x="17" y="6"/>
                        <a:pt x="25" y="0"/>
                        <a:pt x="25" y="0"/>
                      </a:cubicBezTo>
                      <a:cubicBezTo>
                        <a:pt x="37" y="2"/>
                        <a:pt x="41" y="2"/>
                        <a:pt x="49" y="10"/>
                      </a:cubicBezTo>
                      <a:cubicBezTo>
                        <a:pt x="45" y="21"/>
                        <a:pt x="46" y="12"/>
                        <a:pt x="53" y="20"/>
                      </a:cubicBezTo>
                      <a:cubicBezTo>
                        <a:pt x="56" y="24"/>
                        <a:pt x="61" y="32"/>
                        <a:pt x="61" y="32"/>
                      </a:cubicBezTo>
                      <a:cubicBezTo>
                        <a:pt x="56" y="47"/>
                        <a:pt x="53" y="42"/>
                        <a:pt x="41" y="38"/>
                      </a:cubicBezTo>
                      <a:cubicBezTo>
                        <a:pt x="27" y="47"/>
                        <a:pt x="34" y="48"/>
                        <a:pt x="23" y="44"/>
                      </a:cubicBezTo>
                      <a:cubicBezTo>
                        <a:pt x="22" y="42"/>
                        <a:pt x="21" y="38"/>
                        <a:pt x="21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1" name="Freeform 20"/>
                <p:cNvSpPr>
                  <a:spLocks/>
                </p:cNvSpPr>
                <p:nvPr userDrawn="1"/>
              </p:nvSpPr>
              <p:spPr bwMode="ltGray">
                <a:xfrm>
                  <a:off x="2572" y="852"/>
                  <a:ext cx="286" cy="149"/>
                </a:xfrm>
                <a:custGeom>
                  <a:avLst/>
                  <a:gdLst>
                    <a:gd name="T0" fmla="*/ 46 w 286"/>
                    <a:gd name="T1" fmla="*/ 6 h 182"/>
                    <a:gd name="T2" fmla="*/ 36 w 286"/>
                    <a:gd name="T3" fmla="*/ 2 h 182"/>
                    <a:gd name="T4" fmla="*/ 26 w 286"/>
                    <a:gd name="T5" fmla="*/ 6 h 182"/>
                    <a:gd name="T6" fmla="*/ 0 w 286"/>
                    <a:gd name="T7" fmla="*/ 5 h 182"/>
                    <a:gd name="T8" fmla="*/ 10 w 286"/>
                    <a:gd name="T9" fmla="*/ 9 h 182"/>
                    <a:gd name="T10" fmla="*/ 16 w 286"/>
                    <a:gd name="T11" fmla="*/ 13 h 182"/>
                    <a:gd name="T12" fmla="*/ 24 w 286"/>
                    <a:gd name="T13" fmla="*/ 9 h 182"/>
                    <a:gd name="T14" fmla="*/ 30 w 286"/>
                    <a:gd name="T15" fmla="*/ 9 h 182"/>
                    <a:gd name="T16" fmla="*/ 48 w 286"/>
                    <a:gd name="T17" fmla="*/ 11 h 182"/>
                    <a:gd name="T18" fmla="*/ 70 w 286"/>
                    <a:gd name="T19" fmla="*/ 13 h 182"/>
                    <a:gd name="T20" fmla="*/ 88 w 286"/>
                    <a:gd name="T21" fmla="*/ 14 h 182"/>
                    <a:gd name="T22" fmla="*/ 106 w 286"/>
                    <a:gd name="T23" fmla="*/ 20 h 182"/>
                    <a:gd name="T24" fmla="*/ 104 w 286"/>
                    <a:gd name="T25" fmla="*/ 25 h 182"/>
                    <a:gd name="T26" fmla="*/ 98 w 286"/>
                    <a:gd name="T27" fmla="*/ 28 h 182"/>
                    <a:gd name="T28" fmla="*/ 122 w 286"/>
                    <a:gd name="T29" fmla="*/ 25 h 182"/>
                    <a:gd name="T30" fmla="*/ 140 w 286"/>
                    <a:gd name="T31" fmla="*/ 29 h 182"/>
                    <a:gd name="T32" fmla="*/ 168 w 286"/>
                    <a:gd name="T33" fmla="*/ 29 h 182"/>
                    <a:gd name="T34" fmla="*/ 174 w 286"/>
                    <a:gd name="T35" fmla="*/ 29 h 182"/>
                    <a:gd name="T36" fmla="*/ 168 w 286"/>
                    <a:gd name="T37" fmla="*/ 28 h 182"/>
                    <a:gd name="T38" fmla="*/ 178 w 286"/>
                    <a:gd name="T39" fmla="*/ 28 h 182"/>
                    <a:gd name="T40" fmla="*/ 186 w 286"/>
                    <a:gd name="T41" fmla="*/ 24 h 182"/>
                    <a:gd name="T42" fmla="*/ 202 w 286"/>
                    <a:gd name="T43" fmla="*/ 25 h 182"/>
                    <a:gd name="T44" fmla="*/ 214 w 286"/>
                    <a:gd name="T45" fmla="*/ 25 h 182"/>
                    <a:gd name="T46" fmla="*/ 244 w 286"/>
                    <a:gd name="T47" fmla="*/ 34 h 182"/>
                    <a:gd name="T48" fmla="*/ 262 w 286"/>
                    <a:gd name="T49" fmla="*/ 35 h 182"/>
                    <a:gd name="T50" fmla="*/ 284 w 286"/>
                    <a:gd name="T51" fmla="*/ 34 h 182"/>
                    <a:gd name="T52" fmla="*/ 268 w 286"/>
                    <a:gd name="T53" fmla="*/ 32 h 182"/>
                    <a:gd name="T54" fmla="*/ 256 w 286"/>
                    <a:gd name="T55" fmla="*/ 28 h 182"/>
                    <a:gd name="T56" fmla="*/ 250 w 286"/>
                    <a:gd name="T57" fmla="*/ 26 h 182"/>
                    <a:gd name="T58" fmla="*/ 248 w 286"/>
                    <a:gd name="T59" fmla="*/ 25 h 182"/>
                    <a:gd name="T60" fmla="*/ 236 w 286"/>
                    <a:gd name="T61" fmla="*/ 24 h 182"/>
                    <a:gd name="T62" fmla="*/ 240 w 286"/>
                    <a:gd name="T63" fmla="*/ 20 h 182"/>
                    <a:gd name="T64" fmla="*/ 220 w 286"/>
                    <a:gd name="T65" fmla="*/ 16 h 182"/>
                    <a:gd name="T66" fmla="*/ 210 w 286"/>
                    <a:gd name="T67" fmla="*/ 13 h 182"/>
                    <a:gd name="T68" fmla="*/ 190 w 286"/>
                    <a:gd name="T69" fmla="*/ 11 h 182"/>
                    <a:gd name="T70" fmla="*/ 168 w 286"/>
                    <a:gd name="T71" fmla="*/ 7 h 182"/>
                    <a:gd name="T72" fmla="*/ 156 w 286"/>
                    <a:gd name="T73" fmla="*/ 7 h 182"/>
                    <a:gd name="T74" fmla="*/ 120 w 286"/>
                    <a:gd name="T75" fmla="*/ 3 h 182"/>
                    <a:gd name="T76" fmla="*/ 102 w 286"/>
                    <a:gd name="T77" fmla="*/ 2 h 182"/>
                    <a:gd name="T78" fmla="*/ 96 w 286"/>
                    <a:gd name="T79" fmla="*/ 0 h 182"/>
                    <a:gd name="T80" fmla="*/ 70 w 286"/>
                    <a:gd name="T81" fmla="*/ 2 h 182"/>
                    <a:gd name="T82" fmla="*/ 56 w 286"/>
                    <a:gd name="T83" fmla="*/ 6 h 182"/>
                    <a:gd name="T84" fmla="*/ 46 w 286"/>
                    <a:gd name="T85" fmla="*/ 6 h 182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</a:gdLst>
                  <a:ahLst/>
                  <a:cxnLst>
                    <a:cxn ang="T86">
                      <a:pos x="T0" y="T1"/>
                    </a:cxn>
                    <a:cxn ang="T87">
                      <a:pos x="T2" y="T3"/>
                    </a:cxn>
                    <a:cxn ang="T88">
                      <a:pos x="T4" y="T5"/>
                    </a:cxn>
                    <a:cxn ang="T89">
                      <a:pos x="T6" y="T7"/>
                    </a:cxn>
                    <a:cxn ang="T90">
                      <a:pos x="T8" y="T9"/>
                    </a:cxn>
                    <a:cxn ang="T91">
                      <a:pos x="T10" y="T11"/>
                    </a:cxn>
                    <a:cxn ang="T92">
                      <a:pos x="T12" y="T13"/>
                    </a:cxn>
                    <a:cxn ang="T93">
                      <a:pos x="T14" y="T15"/>
                    </a:cxn>
                    <a:cxn ang="T94">
                      <a:pos x="T16" y="T17"/>
                    </a:cxn>
                    <a:cxn ang="T95">
                      <a:pos x="T18" y="T19"/>
                    </a:cxn>
                    <a:cxn ang="T96">
                      <a:pos x="T20" y="T21"/>
                    </a:cxn>
                    <a:cxn ang="T97">
                      <a:pos x="T22" y="T23"/>
                    </a:cxn>
                    <a:cxn ang="T98">
                      <a:pos x="T24" y="T25"/>
                    </a:cxn>
                    <a:cxn ang="T99">
                      <a:pos x="T26" y="T27"/>
                    </a:cxn>
                    <a:cxn ang="T100">
                      <a:pos x="T28" y="T29"/>
                    </a:cxn>
                    <a:cxn ang="T101">
                      <a:pos x="T30" y="T31"/>
                    </a:cxn>
                    <a:cxn ang="T102">
                      <a:pos x="T32" y="T33"/>
                    </a:cxn>
                    <a:cxn ang="T103">
                      <a:pos x="T34" y="T35"/>
                    </a:cxn>
                    <a:cxn ang="T104">
                      <a:pos x="T36" y="T37"/>
                    </a:cxn>
                    <a:cxn ang="T105">
                      <a:pos x="T38" y="T39"/>
                    </a:cxn>
                    <a:cxn ang="T106">
                      <a:pos x="T40" y="T41"/>
                    </a:cxn>
                    <a:cxn ang="T107">
                      <a:pos x="T42" y="T43"/>
                    </a:cxn>
                    <a:cxn ang="T108">
                      <a:pos x="T44" y="T45"/>
                    </a:cxn>
                    <a:cxn ang="T109">
                      <a:pos x="T46" y="T47"/>
                    </a:cxn>
                    <a:cxn ang="T110">
                      <a:pos x="T48" y="T49"/>
                    </a:cxn>
                    <a:cxn ang="T111">
                      <a:pos x="T50" y="T51"/>
                    </a:cxn>
                    <a:cxn ang="T112">
                      <a:pos x="T52" y="T53"/>
                    </a:cxn>
                    <a:cxn ang="T113">
                      <a:pos x="T54" y="T55"/>
                    </a:cxn>
                    <a:cxn ang="T114">
                      <a:pos x="T56" y="T57"/>
                    </a:cxn>
                    <a:cxn ang="T115">
                      <a:pos x="T58" y="T59"/>
                    </a:cxn>
                    <a:cxn ang="T116">
                      <a:pos x="T60" y="T61"/>
                    </a:cxn>
                    <a:cxn ang="T117">
                      <a:pos x="T62" y="T63"/>
                    </a:cxn>
                    <a:cxn ang="T118">
                      <a:pos x="T64" y="T65"/>
                    </a:cxn>
                    <a:cxn ang="T119">
                      <a:pos x="T66" y="T67"/>
                    </a:cxn>
                    <a:cxn ang="T120">
                      <a:pos x="T68" y="T69"/>
                    </a:cxn>
                    <a:cxn ang="T121">
                      <a:pos x="T70" y="T71"/>
                    </a:cxn>
                    <a:cxn ang="T122">
                      <a:pos x="T72" y="T73"/>
                    </a:cxn>
                    <a:cxn ang="T123">
                      <a:pos x="T74" y="T75"/>
                    </a:cxn>
                    <a:cxn ang="T124">
                      <a:pos x="T76" y="T77"/>
                    </a:cxn>
                    <a:cxn ang="T125">
                      <a:pos x="T78" y="T79"/>
                    </a:cxn>
                    <a:cxn ang="T126">
                      <a:pos x="T80" y="T81"/>
                    </a:cxn>
                    <a:cxn ang="T127">
                      <a:pos x="T82" y="T83"/>
                    </a:cxn>
                    <a:cxn ang="T128">
                      <a:pos x="T84" y="T85"/>
                    </a:cxn>
                  </a:cxnLst>
                  <a:rect l="0" t="0" r="r" b="b"/>
                  <a:pathLst>
                    <a:path w="286" h="182">
                      <a:moveTo>
                        <a:pt x="46" y="28"/>
                      </a:moveTo>
                      <a:cubicBezTo>
                        <a:pt x="41" y="14"/>
                        <a:pt x="46" y="17"/>
                        <a:pt x="36" y="14"/>
                      </a:cubicBezTo>
                      <a:cubicBezTo>
                        <a:pt x="31" y="17"/>
                        <a:pt x="26" y="30"/>
                        <a:pt x="26" y="30"/>
                      </a:cubicBezTo>
                      <a:cubicBezTo>
                        <a:pt x="12" y="25"/>
                        <a:pt x="19" y="21"/>
                        <a:pt x="0" y="24"/>
                      </a:cubicBezTo>
                      <a:cubicBezTo>
                        <a:pt x="2" y="33"/>
                        <a:pt x="2" y="37"/>
                        <a:pt x="10" y="42"/>
                      </a:cubicBezTo>
                      <a:cubicBezTo>
                        <a:pt x="12" y="49"/>
                        <a:pt x="14" y="55"/>
                        <a:pt x="16" y="62"/>
                      </a:cubicBezTo>
                      <a:cubicBezTo>
                        <a:pt x="24" y="59"/>
                        <a:pt x="27" y="57"/>
                        <a:pt x="24" y="48"/>
                      </a:cubicBezTo>
                      <a:cubicBezTo>
                        <a:pt x="26" y="47"/>
                        <a:pt x="28" y="43"/>
                        <a:pt x="30" y="44"/>
                      </a:cubicBezTo>
                      <a:cubicBezTo>
                        <a:pt x="48" y="48"/>
                        <a:pt x="36" y="52"/>
                        <a:pt x="48" y="56"/>
                      </a:cubicBezTo>
                      <a:cubicBezTo>
                        <a:pt x="74" y="65"/>
                        <a:pt x="47" y="56"/>
                        <a:pt x="70" y="62"/>
                      </a:cubicBezTo>
                      <a:cubicBezTo>
                        <a:pt x="77" y="64"/>
                        <a:pt x="88" y="72"/>
                        <a:pt x="88" y="72"/>
                      </a:cubicBezTo>
                      <a:cubicBezTo>
                        <a:pt x="96" y="84"/>
                        <a:pt x="102" y="87"/>
                        <a:pt x="106" y="102"/>
                      </a:cubicBezTo>
                      <a:cubicBezTo>
                        <a:pt x="105" y="109"/>
                        <a:pt x="106" y="115"/>
                        <a:pt x="104" y="122"/>
                      </a:cubicBezTo>
                      <a:cubicBezTo>
                        <a:pt x="103" y="126"/>
                        <a:pt x="94" y="132"/>
                        <a:pt x="98" y="134"/>
                      </a:cubicBezTo>
                      <a:cubicBezTo>
                        <a:pt x="106" y="137"/>
                        <a:pt x="122" y="128"/>
                        <a:pt x="122" y="128"/>
                      </a:cubicBezTo>
                      <a:cubicBezTo>
                        <a:pt x="130" y="131"/>
                        <a:pt x="133" y="135"/>
                        <a:pt x="140" y="140"/>
                      </a:cubicBezTo>
                      <a:cubicBezTo>
                        <a:pt x="148" y="145"/>
                        <a:pt x="159" y="145"/>
                        <a:pt x="168" y="148"/>
                      </a:cubicBezTo>
                      <a:cubicBezTo>
                        <a:pt x="170" y="147"/>
                        <a:pt x="173" y="148"/>
                        <a:pt x="174" y="146"/>
                      </a:cubicBezTo>
                      <a:cubicBezTo>
                        <a:pt x="176" y="142"/>
                        <a:pt x="164" y="136"/>
                        <a:pt x="168" y="134"/>
                      </a:cubicBezTo>
                      <a:cubicBezTo>
                        <a:pt x="171" y="132"/>
                        <a:pt x="175" y="135"/>
                        <a:pt x="178" y="136"/>
                      </a:cubicBezTo>
                      <a:cubicBezTo>
                        <a:pt x="182" y="131"/>
                        <a:pt x="186" y="118"/>
                        <a:pt x="186" y="118"/>
                      </a:cubicBezTo>
                      <a:cubicBezTo>
                        <a:pt x="189" y="119"/>
                        <a:pt x="199" y="120"/>
                        <a:pt x="202" y="122"/>
                      </a:cubicBezTo>
                      <a:cubicBezTo>
                        <a:pt x="206" y="124"/>
                        <a:pt x="214" y="130"/>
                        <a:pt x="214" y="130"/>
                      </a:cubicBezTo>
                      <a:cubicBezTo>
                        <a:pt x="224" y="145"/>
                        <a:pt x="228" y="158"/>
                        <a:pt x="244" y="168"/>
                      </a:cubicBezTo>
                      <a:cubicBezTo>
                        <a:pt x="250" y="172"/>
                        <a:pt x="262" y="178"/>
                        <a:pt x="262" y="178"/>
                      </a:cubicBezTo>
                      <a:cubicBezTo>
                        <a:pt x="265" y="178"/>
                        <a:pt x="286" y="182"/>
                        <a:pt x="284" y="170"/>
                      </a:cubicBezTo>
                      <a:cubicBezTo>
                        <a:pt x="283" y="164"/>
                        <a:pt x="268" y="160"/>
                        <a:pt x="268" y="160"/>
                      </a:cubicBezTo>
                      <a:cubicBezTo>
                        <a:pt x="261" y="150"/>
                        <a:pt x="270" y="143"/>
                        <a:pt x="256" y="138"/>
                      </a:cubicBezTo>
                      <a:cubicBezTo>
                        <a:pt x="254" y="136"/>
                        <a:pt x="251" y="135"/>
                        <a:pt x="250" y="132"/>
                      </a:cubicBezTo>
                      <a:cubicBezTo>
                        <a:pt x="248" y="129"/>
                        <a:pt x="250" y="125"/>
                        <a:pt x="248" y="122"/>
                      </a:cubicBezTo>
                      <a:cubicBezTo>
                        <a:pt x="246" y="118"/>
                        <a:pt x="240" y="118"/>
                        <a:pt x="236" y="116"/>
                      </a:cubicBezTo>
                      <a:cubicBezTo>
                        <a:pt x="230" y="107"/>
                        <a:pt x="227" y="100"/>
                        <a:pt x="240" y="96"/>
                      </a:cubicBezTo>
                      <a:cubicBezTo>
                        <a:pt x="236" y="83"/>
                        <a:pt x="236" y="84"/>
                        <a:pt x="220" y="86"/>
                      </a:cubicBezTo>
                      <a:cubicBezTo>
                        <a:pt x="209" y="82"/>
                        <a:pt x="208" y="82"/>
                        <a:pt x="210" y="70"/>
                      </a:cubicBezTo>
                      <a:cubicBezTo>
                        <a:pt x="207" y="60"/>
                        <a:pt x="199" y="57"/>
                        <a:pt x="190" y="54"/>
                      </a:cubicBezTo>
                      <a:cubicBezTo>
                        <a:pt x="181" y="45"/>
                        <a:pt x="181" y="42"/>
                        <a:pt x="168" y="38"/>
                      </a:cubicBezTo>
                      <a:cubicBezTo>
                        <a:pt x="164" y="37"/>
                        <a:pt x="156" y="34"/>
                        <a:pt x="156" y="34"/>
                      </a:cubicBezTo>
                      <a:cubicBezTo>
                        <a:pt x="146" y="24"/>
                        <a:pt x="134" y="21"/>
                        <a:pt x="120" y="16"/>
                      </a:cubicBezTo>
                      <a:cubicBezTo>
                        <a:pt x="113" y="14"/>
                        <a:pt x="108" y="8"/>
                        <a:pt x="102" y="4"/>
                      </a:cubicBezTo>
                      <a:cubicBezTo>
                        <a:pt x="100" y="3"/>
                        <a:pt x="96" y="0"/>
                        <a:pt x="96" y="0"/>
                      </a:cubicBezTo>
                      <a:cubicBezTo>
                        <a:pt x="83" y="2"/>
                        <a:pt x="79" y="1"/>
                        <a:pt x="70" y="10"/>
                      </a:cubicBezTo>
                      <a:cubicBezTo>
                        <a:pt x="67" y="19"/>
                        <a:pt x="63" y="27"/>
                        <a:pt x="56" y="32"/>
                      </a:cubicBezTo>
                      <a:cubicBezTo>
                        <a:pt x="49" y="30"/>
                        <a:pt x="52" y="31"/>
                        <a:pt x="4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2" name="Freeform 21"/>
                <p:cNvSpPr>
                  <a:spLocks/>
                </p:cNvSpPr>
                <p:nvPr userDrawn="1"/>
              </p:nvSpPr>
              <p:spPr bwMode="ltGray">
                <a:xfrm>
                  <a:off x="2820" y="866"/>
                  <a:ext cx="78" cy="64"/>
                </a:xfrm>
                <a:custGeom>
                  <a:avLst/>
                  <a:gdLst>
                    <a:gd name="T0" fmla="*/ 1 w 78"/>
                    <a:gd name="T1" fmla="*/ 11 h 78"/>
                    <a:gd name="T2" fmla="*/ 27 w 78"/>
                    <a:gd name="T3" fmla="*/ 12 h 78"/>
                    <a:gd name="T4" fmla="*/ 45 w 78"/>
                    <a:gd name="T5" fmla="*/ 9 h 78"/>
                    <a:gd name="T6" fmla="*/ 57 w 78"/>
                    <a:gd name="T7" fmla="*/ 6 h 78"/>
                    <a:gd name="T8" fmla="*/ 43 w 78"/>
                    <a:gd name="T9" fmla="*/ 2 h 78"/>
                    <a:gd name="T10" fmla="*/ 43 w 78"/>
                    <a:gd name="T11" fmla="*/ 2 h 78"/>
                    <a:gd name="T12" fmla="*/ 71 w 78"/>
                    <a:gd name="T13" fmla="*/ 5 h 78"/>
                    <a:gd name="T14" fmla="*/ 67 w 78"/>
                    <a:gd name="T15" fmla="*/ 11 h 78"/>
                    <a:gd name="T16" fmla="*/ 33 w 78"/>
                    <a:gd name="T17" fmla="*/ 16 h 78"/>
                    <a:gd name="T18" fmla="*/ 9 w 78"/>
                    <a:gd name="T19" fmla="*/ 14 h 78"/>
                    <a:gd name="T20" fmla="*/ 3 w 78"/>
                    <a:gd name="T21" fmla="*/ 13 h 78"/>
                    <a:gd name="T22" fmla="*/ 1 w 78"/>
                    <a:gd name="T23" fmla="*/ 11 h 78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78" h="78">
                      <a:moveTo>
                        <a:pt x="1" y="58"/>
                      </a:moveTo>
                      <a:cubicBezTo>
                        <a:pt x="6" y="44"/>
                        <a:pt x="18" y="57"/>
                        <a:pt x="27" y="60"/>
                      </a:cubicBezTo>
                      <a:cubicBezTo>
                        <a:pt x="35" y="57"/>
                        <a:pt x="38" y="52"/>
                        <a:pt x="45" y="48"/>
                      </a:cubicBezTo>
                      <a:cubicBezTo>
                        <a:pt x="48" y="40"/>
                        <a:pt x="51" y="36"/>
                        <a:pt x="57" y="30"/>
                      </a:cubicBezTo>
                      <a:cubicBezTo>
                        <a:pt x="55" y="23"/>
                        <a:pt x="43" y="14"/>
                        <a:pt x="43" y="14"/>
                      </a:cubicBezTo>
                      <a:cubicBezTo>
                        <a:pt x="33" y="0"/>
                        <a:pt x="30" y="1"/>
                        <a:pt x="43" y="4"/>
                      </a:cubicBezTo>
                      <a:cubicBezTo>
                        <a:pt x="54" y="11"/>
                        <a:pt x="58" y="22"/>
                        <a:pt x="71" y="26"/>
                      </a:cubicBezTo>
                      <a:cubicBezTo>
                        <a:pt x="78" y="37"/>
                        <a:pt x="78" y="46"/>
                        <a:pt x="67" y="54"/>
                      </a:cubicBezTo>
                      <a:cubicBezTo>
                        <a:pt x="51" y="49"/>
                        <a:pt x="53" y="71"/>
                        <a:pt x="33" y="78"/>
                      </a:cubicBezTo>
                      <a:cubicBezTo>
                        <a:pt x="16" y="72"/>
                        <a:pt x="25" y="76"/>
                        <a:pt x="9" y="66"/>
                      </a:cubicBezTo>
                      <a:cubicBezTo>
                        <a:pt x="7" y="65"/>
                        <a:pt x="3" y="62"/>
                        <a:pt x="3" y="62"/>
                      </a:cubicBezTo>
                      <a:cubicBezTo>
                        <a:pt x="0" y="54"/>
                        <a:pt x="13" y="42"/>
                        <a:pt x="1" y="5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3" name="Freeform 22"/>
                <p:cNvSpPr>
                  <a:spLocks/>
                </p:cNvSpPr>
                <p:nvPr userDrawn="1"/>
              </p:nvSpPr>
              <p:spPr bwMode="ltGray">
                <a:xfrm>
                  <a:off x="2984" y="732"/>
                  <a:ext cx="19" cy="14"/>
                </a:xfrm>
                <a:custGeom>
                  <a:avLst/>
                  <a:gdLst>
                    <a:gd name="T0" fmla="*/ 3 w 17"/>
                    <a:gd name="T1" fmla="*/ 2 h 18"/>
                    <a:gd name="T2" fmla="*/ 3 w 17"/>
                    <a:gd name="T3" fmla="*/ 2 h 18"/>
                    <a:gd name="T4" fmla="*/ 3 w 17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7" h="18">
                      <a:moveTo>
                        <a:pt x="3" y="4"/>
                      </a:moveTo>
                      <a:cubicBezTo>
                        <a:pt x="17" y="7"/>
                        <a:pt x="16" y="18"/>
                        <a:pt x="3" y="14"/>
                      </a:cubicBezTo>
                      <a:cubicBezTo>
                        <a:pt x="0" y="6"/>
                        <a:pt x="7" y="0"/>
                        <a:pt x="3" y="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4" name="Freeform 23"/>
                <p:cNvSpPr>
                  <a:spLocks/>
                </p:cNvSpPr>
                <p:nvPr userDrawn="1"/>
              </p:nvSpPr>
              <p:spPr bwMode="ltGray">
                <a:xfrm>
                  <a:off x="3083" y="830"/>
                  <a:ext cx="26" cy="19"/>
                </a:xfrm>
                <a:custGeom>
                  <a:avLst/>
                  <a:gdLst>
                    <a:gd name="T0" fmla="*/ 8 w 26"/>
                    <a:gd name="T1" fmla="*/ 4 h 22"/>
                    <a:gd name="T2" fmla="*/ 14 w 26"/>
                    <a:gd name="T3" fmla="*/ 0 h 22"/>
                    <a:gd name="T4" fmla="*/ 14 w 26"/>
                    <a:gd name="T5" fmla="*/ 7 h 22"/>
                    <a:gd name="T6" fmla="*/ 8 w 26"/>
                    <a:gd name="T7" fmla="*/ 4 h 2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6" h="22">
                      <a:moveTo>
                        <a:pt x="8" y="14"/>
                      </a:moveTo>
                      <a:cubicBezTo>
                        <a:pt x="5" y="6"/>
                        <a:pt x="5" y="3"/>
                        <a:pt x="14" y="0"/>
                      </a:cubicBezTo>
                      <a:cubicBezTo>
                        <a:pt x="26" y="4"/>
                        <a:pt x="23" y="16"/>
                        <a:pt x="14" y="22"/>
                      </a:cubicBezTo>
                      <a:cubicBezTo>
                        <a:pt x="0" y="17"/>
                        <a:pt x="13" y="3"/>
                        <a:pt x="8" y="1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5" name="Freeform 24"/>
                <p:cNvSpPr>
                  <a:spLocks/>
                </p:cNvSpPr>
                <p:nvPr userDrawn="1"/>
              </p:nvSpPr>
              <p:spPr bwMode="ltGray">
                <a:xfrm>
                  <a:off x="2766" y="610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9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1"/>
                        <a:pt x="6" y="0"/>
                        <a:pt x="17" y="2"/>
                      </a:cubicBezTo>
                      <a:cubicBezTo>
                        <a:pt x="20" y="10"/>
                        <a:pt x="18" y="15"/>
                        <a:pt x="9" y="12"/>
                      </a:cubicBezTo>
                      <a:cubicBezTo>
                        <a:pt x="4" y="4"/>
                        <a:pt x="4" y="4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6" name="Freeform 25"/>
                <p:cNvSpPr>
                  <a:spLocks/>
                </p:cNvSpPr>
                <p:nvPr userDrawn="1"/>
              </p:nvSpPr>
              <p:spPr bwMode="ltGray">
                <a:xfrm>
                  <a:off x="2600" y="712"/>
                  <a:ext cx="19" cy="12"/>
                </a:xfrm>
                <a:custGeom>
                  <a:avLst/>
                  <a:gdLst>
                    <a:gd name="T0" fmla="*/ 7 w 20"/>
                    <a:gd name="T1" fmla="*/ 2 h 15"/>
                    <a:gd name="T2" fmla="*/ 10 w 20"/>
                    <a:gd name="T3" fmla="*/ 2 h 15"/>
                    <a:gd name="T4" fmla="*/ 10 w 20"/>
                    <a:gd name="T5" fmla="*/ 2 h 15"/>
                    <a:gd name="T6" fmla="*/ 7 w 20"/>
                    <a:gd name="T7" fmla="*/ 2 h 15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20" h="15">
                      <a:moveTo>
                        <a:pt x="7" y="12"/>
                      </a:moveTo>
                      <a:cubicBezTo>
                        <a:pt x="0" y="2"/>
                        <a:pt x="3" y="0"/>
                        <a:pt x="15" y="2"/>
                      </a:cubicBezTo>
                      <a:cubicBezTo>
                        <a:pt x="16" y="4"/>
                        <a:pt x="20" y="12"/>
                        <a:pt x="15" y="14"/>
                      </a:cubicBezTo>
                      <a:cubicBezTo>
                        <a:pt x="12" y="15"/>
                        <a:pt x="7" y="12"/>
                        <a:pt x="7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7" name="Freeform 26"/>
                <p:cNvSpPr>
                  <a:spLocks/>
                </p:cNvSpPr>
                <p:nvPr userDrawn="1"/>
              </p:nvSpPr>
              <p:spPr bwMode="ltGray">
                <a:xfrm>
                  <a:off x="2417" y="680"/>
                  <a:ext cx="80" cy="66"/>
                </a:xfrm>
                <a:custGeom>
                  <a:avLst/>
                  <a:gdLst>
                    <a:gd name="T0" fmla="*/ 0 w 80"/>
                    <a:gd name="T1" fmla="*/ 11 h 80"/>
                    <a:gd name="T2" fmla="*/ 14 w 80"/>
                    <a:gd name="T3" fmla="*/ 6 h 80"/>
                    <a:gd name="T4" fmla="*/ 26 w 80"/>
                    <a:gd name="T5" fmla="*/ 5 h 80"/>
                    <a:gd name="T6" fmla="*/ 48 w 80"/>
                    <a:gd name="T7" fmla="*/ 4 h 80"/>
                    <a:gd name="T8" fmla="*/ 58 w 80"/>
                    <a:gd name="T9" fmla="*/ 0 h 80"/>
                    <a:gd name="T10" fmla="*/ 80 w 80"/>
                    <a:gd name="T11" fmla="*/ 8 h 80"/>
                    <a:gd name="T12" fmla="*/ 70 w 80"/>
                    <a:gd name="T13" fmla="*/ 12 h 80"/>
                    <a:gd name="T14" fmla="*/ 54 w 80"/>
                    <a:gd name="T15" fmla="*/ 14 h 80"/>
                    <a:gd name="T16" fmla="*/ 48 w 80"/>
                    <a:gd name="T17" fmla="*/ 17 h 80"/>
                    <a:gd name="T18" fmla="*/ 32 w 80"/>
                    <a:gd name="T19" fmla="*/ 14 h 80"/>
                    <a:gd name="T20" fmla="*/ 38 w 80"/>
                    <a:gd name="T21" fmla="*/ 12 h 80"/>
                    <a:gd name="T22" fmla="*/ 30 w 80"/>
                    <a:gd name="T23" fmla="*/ 6 h 80"/>
                    <a:gd name="T24" fmla="*/ 20 w 80"/>
                    <a:gd name="T25" fmla="*/ 10 h 80"/>
                    <a:gd name="T26" fmla="*/ 8 w 80"/>
                    <a:gd name="T27" fmla="*/ 12 h 80"/>
                    <a:gd name="T28" fmla="*/ 0 w 80"/>
                    <a:gd name="T29" fmla="*/ 11 h 80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</a:gdLst>
                  <a:ahLst/>
                  <a:cxnLst>
                    <a:cxn ang="T30">
                      <a:pos x="T0" y="T1"/>
                    </a:cxn>
                    <a:cxn ang="T31">
                      <a:pos x="T2" y="T3"/>
                    </a:cxn>
                    <a:cxn ang="T32">
                      <a:pos x="T4" y="T5"/>
                    </a:cxn>
                    <a:cxn ang="T33">
                      <a:pos x="T6" y="T7"/>
                    </a:cxn>
                    <a:cxn ang="T34">
                      <a:pos x="T8" y="T9"/>
                    </a:cxn>
                    <a:cxn ang="T35">
                      <a:pos x="T10" y="T11"/>
                    </a:cxn>
                    <a:cxn ang="T36">
                      <a:pos x="T12" y="T13"/>
                    </a:cxn>
                    <a:cxn ang="T37">
                      <a:pos x="T14" y="T15"/>
                    </a:cxn>
                    <a:cxn ang="T38">
                      <a:pos x="T16" y="T17"/>
                    </a:cxn>
                    <a:cxn ang="T39">
                      <a:pos x="T18" y="T19"/>
                    </a:cxn>
                    <a:cxn ang="T40">
                      <a:pos x="T20" y="T21"/>
                    </a:cxn>
                    <a:cxn ang="T41">
                      <a:pos x="T22" y="T23"/>
                    </a:cxn>
                    <a:cxn ang="T42">
                      <a:pos x="T24" y="T25"/>
                    </a:cxn>
                    <a:cxn ang="T43">
                      <a:pos x="T26" y="T27"/>
                    </a:cxn>
                    <a:cxn ang="T44">
                      <a:pos x="T28" y="T29"/>
                    </a:cxn>
                  </a:cxnLst>
                  <a:rect l="0" t="0" r="r" b="b"/>
                  <a:pathLst>
                    <a:path w="80" h="80">
                      <a:moveTo>
                        <a:pt x="0" y="50"/>
                      </a:moveTo>
                      <a:cubicBezTo>
                        <a:pt x="1" y="47"/>
                        <a:pt x="12" y="25"/>
                        <a:pt x="14" y="24"/>
                      </a:cubicBezTo>
                      <a:cubicBezTo>
                        <a:pt x="17" y="22"/>
                        <a:pt x="26" y="20"/>
                        <a:pt x="26" y="20"/>
                      </a:cubicBezTo>
                      <a:cubicBezTo>
                        <a:pt x="34" y="23"/>
                        <a:pt x="40" y="21"/>
                        <a:pt x="48" y="18"/>
                      </a:cubicBezTo>
                      <a:cubicBezTo>
                        <a:pt x="52" y="12"/>
                        <a:pt x="54" y="6"/>
                        <a:pt x="58" y="0"/>
                      </a:cubicBezTo>
                      <a:cubicBezTo>
                        <a:pt x="70" y="4"/>
                        <a:pt x="76" y="28"/>
                        <a:pt x="80" y="40"/>
                      </a:cubicBezTo>
                      <a:cubicBezTo>
                        <a:pt x="75" y="54"/>
                        <a:pt x="80" y="50"/>
                        <a:pt x="70" y="56"/>
                      </a:cubicBezTo>
                      <a:cubicBezTo>
                        <a:pt x="61" y="53"/>
                        <a:pt x="59" y="54"/>
                        <a:pt x="54" y="62"/>
                      </a:cubicBezTo>
                      <a:cubicBezTo>
                        <a:pt x="57" y="71"/>
                        <a:pt x="56" y="75"/>
                        <a:pt x="48" y="80"/>
                      </a:cubicBezTo>
                      <a:cubicBezTo>
                        <a:pt x="40" y="77"/>
                        <a:pt x="39" y="72"/>
                        <a:pt x="32" y="68"/>
                      </a:cubicBezTo>
                      <a:cubicBezTo>
                        <a:pt x="26" y="59"/>
                        <a:pt x="30" y="57"/>
                        <a:pt x="38" y="52"/>
                      </a:cubicBezTo>
                      <a:cubicBezTo>
                        <a:pt x="41" y="42"/>
                        <a:pt x="39" y="34"/>
                        <a:pt x="30" y="28"/>
                      </a:cubicBezTo>
                      <a:cubicBezTo>
                        <a:pt x="20" y="31"/>
                        <a:pt x="30" y="40"/>
                        <a:pt x="20" y="48"/>
                      </a:cubicBezTo>
                      <a:cubicBezTo>
                        <a:pt x="16" y="51"/>
                        <a:pt x="8" y="56"/>
                        <a:pt x="8" y="56"/>
                      </a:cubicBezTo>
                      <a:cubicBezTo>
                        <a:pt x="2" y="50"/>
                        <a:pt x="5" y="50"/>
                        <a:pt x="0" y="5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8" name="Freeform 27"/>
                <p:cNvSpPr>
                  <a:spLocks/>
                </p:cNvSpPr>
                <p:nvPr userDrawn="1"/>
              </p:nvSpPr>
              <p:spPr bwMode="ltGray">
                <a:xfrm>
                  <a:off x="2391" y="541"/>
                  <a:ext cx="94" cy="142"/>
                </a:xfrm>
                <a:custGeom>
                  <a:avLst/>
                  <a:gdLst>
                    <a:gd name="T0" fmla="*/ 14 w 94"/>
                    <a:gd name="T1" fmla="*/ 19 h 174"/>
                    <a:gd name="T2" fmla="*/ 26 w 94"/>
                    <a:gd name="T3" fmla="*/ 25 h 174"/>
                    <a:gd name="T4" fmla="*/ 32 w 94"/>
                    <a:gd name="T5" fmla="*/ 21 h 174"/>
                    <a:gd name="T6" fmla="*/ 52 w 94"/>
                    <a:gd name="T7" fmla="*/ 20 h 174"/>
                    <a:gd name="T8" fmla="*/ 46 w 94"/>
                    <a:gd name="T9" fmla="*/ 24 h 174"/>
                    <a:gd name="T10" fmla="*/ 66 w 94"/>
                    <a:gd name="T11" fmla="*/ 25 h 174"/>
                    <a:gd name="T12" fmla="*/ 76 w 94"/>
                    <a:gd name="T13" fmla="*/ 28 h 174"/>
                    <a:gd name="T14" fmla="*/ 58 w 94"/>
                    <a:gd name="T15" fmla="*/ 29 h 174"/>
                    <a:gd name="T16" fmla="*/ 74 w 94"/>
                    <a:gd name="T17" fmla="*/ 34 h 174"/>
                    <a:gd name="T18" fmla="*/ 84 w 94"/>
                    <a:gd name="T19" fmla="*/ 31 h 174"/>
                    <a:gd name="T20" fmla="*/ 82 w 94"/>
                    <a:gd name="T21" fmla="*/ 22 h 174"/>
                    <a:gd name="T22" fmla="*/ 60 w 94"/>
                    <a:gd name="T23" fmla="*/ 20 h 174"/>
                    <a:gd name="T24" fmla="*/ 50 w 94"/>
                    <a:gd name="T25" fmla="*/ 16 h 174"/>
                    <a:gd name="T26" fmla="*/ 34 w 94"/>
                    <a:gd name="T27" fmla="*/ 16 h 174"/>
                    <a:gd name="T28" fmla="*/ 30 w 94"/>
                    <a:gd name="T29" fmla="*/ 13 h 174"/>
                    <a:gd name="T30" fmla="*/ 42 w 94"/>
                    <a:gd name="T31" fmla="*/ 9 h 174"/>
                    <a:gd name="T32" fmla="*/ 30 w 94"/>
                    <a:gd name="T33" fmla="*/ 0 h 174"/>
                    <a:gd name="T34" fmla="*/ 18 w 94"/>
                    <a:gd name="T35" fmla="*/ 5 h 174"/>
                    <a:gd name="T36" fmla="*/ 4 w 94"/>
                    <a:gd name="T37" fmla="*/ 9 h 174"/>
                    <a:gd name="T38" fmla="*/ 14 w 94"/>
                    <a:gd name="T39" fmla="*/ 16 h 174"/>
                    <a:gd name="T40" fmla="*/ 14 w 94"/>
                    <a:gd name="T41" fmla="*/ 19 h 174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</a:gdLst>
                  <a:ahLst/>
                  <a:cxnLst>
                    <a:cxn ang="T42">
                      <a:pos x="T0" y="T1"/>
                    </a:cxn>
                    <a:cxn ang="T43">
                      <a:pos x="T2" y="T3"/>
                    </a:cxn>
                    <a:cxn ang="T44">
                      <a:pos x="T4" y="T5"/>
                    </a:cxn>
                    <a:cxn ang="T45">
                      <a:pos x="T6" y="T7"/>
                    </a:cxn>
                    <a:cxn ang="T46">
                      <a:pos x="T8" y="T9"/>
                    </a:cxn>
                    <a:cxn ang="T47">
                      <a:pos x="T10" y="T11"/>
                    </a:cxn>
                    <a:cxn ang="T48">
                      <a:pos x="T12" y="T13"/>
                    </a:cxn>
                    <a:cxn ang="T49">
                      <a:pos x="T14" y="T15"/>
                    </a:cxn>
                    <a:cxn ang="T50">
                      <a:pos x="T16" y="T17"/>
                    </a:cxn>
                    <a:cxn ang="T51">
                      <a:pos x="T18" y="T19"/>
                    </a:cxn>
                    <a:cxn ang="T52">
                      <a:pos x="T20" y="T21"/>
                    </a:cxn>
                    <a:cxn ang="T53">
                      <a:pos x="T22" y="T23"/>
                    </a:cxn>
                    <a:cxn ang="T54">
                      <a:pos x="T24" y="T25"/>
                    </a:cxn>
                    <a:cxn ang="T55">
                      <a:pos x="T26" y="T27"/>
                    </a:cxn>
                    <a:cxn ang="T56">
                      <a:pos x="T28" y="T29"/>
                    </a:cxn>
                    <a:cxn ang="T57">
                      <a:pos x="T30" y="T31"/>
                    </a:cxn>
                    <a:cxn ang="T58">
                      <a:pos x="T32" y="T33"/>
                    </a:cxn>
                    <a:cxn ang="T59">
                      <a:pos x="T34" y="T35"/>
                    </a:cxn>
                    <a:cxn ang="T60">
                      <a:pos x="T36" y="T37"/>
                    </a:cxn>
                    <a:cxn ang="T61">
                      <a:pos x="T38" y="T39"/>
                    </a:cxn>
                    <a:cxn ang="T62">
                      <a:pos x="T40" y="T41"/>
                    </a:cxn>
                  </a:cxnLst>
                  <a:rect l="0" t="0" r="r" b="b"/>
                  <a:pathLst>
                    <a:path w="94" h="174">
                      <a:moveTo>
                        <a:pt x="14" y="96"/>
                      </a:moveTo>
                      <a:cubicBezTo>
                        <a:pt x="11" y="109"/>
                        <a:pt x="15" y="120"/>
                        <a:pt x="26" y="128"/>
                      </a:cubicBezTo>
                      <a:cubicBezTo>
                        <a:pt x="34" y="120"/>
                        <a:pt x="35" y="119"/>
                        <a:pt x="32" y="108"/>
                      </a:cubicBezTo>
                      <a:cubicBezTo>
                        <a:pt x="35" y="92"/>
                        <a:pt x="39" y="92"/>
                        <a:pt x="52" y="100"/>
                      </a:cubicBezTo>
                      <a:cubicBezTo>
                        <a:pt x="59" y="110"/>
                        <a:pt x="49" y="114"/>
                        <a:pt x="46" y="124"/>
                      </a:cubicBezTo>
                      <a:cubicBezTo>
                        <a:pt x="50" y="137"/>
                        <a:pt x="57" y="129"/>
                        <a:pt x="66" y="126"/>
                      </a:cubicBezTo>
                      <a:cubicBezTo>
                        <a:pt x="77" y="129"/>
                        <a:pt x="79" y="131"/>
                        <a:pt x="76" y="142"/>
                      </a:cubicBezTo>
                      <a:cubicBezTo>
                        <a:pt x="67" y="139"/>
                        <a:pt x="65" y="141"/>
                        <a:pt x="58" y="148"/>
                      </a:cubicBezTo>
                      <a:cubicBezTo>
                        <a:pt x="60" y="160"/>
                        <a:pt x="62" y="170"/>
                        <a:pt x="74" y="174"/>
                      </a:cubicBezTo>
                      <a:cubicBezTo>
                        <a:pt x="77" y="165"/>
                        <a:pt x="74" y="157"/>
                        <a:pt x="84" y="154"/>
                      </a:cubicBezTo>
                      <a:cubicBezTo>
                        <a:pt x="91" y="143"/>
                        <a:pt x="94" y="122"/>
                        <a:pt x="82" y="112"/>
                      </a:cubicBezTo>
                      <a:cubicBezTo>
                        <a:pt x="77" y="108"/>
                        <a:pt x="66" y="108"/>
                        <a:pt x="60" y="106"/>
                      </a:cubicBezTo>
                      <a:cubicBezTo>
                        <a:pt x="65" y="92"/>
                        <a:pt x="66" y="87"/>
                        <a:pt x="50" y="82"/>
                      </a:cubicBezTo>
                      <a:cubicBezTo>
                        <a:pt x="48" y="82"/>
                        <a:pt x="37" y="86"/>
                        <a:pt x="34" y="82"/>
                      </a:cubicBezTo>
                      <a:cubicBezTo>
                        <a:pt x="32" y="79"/>
                        <a:pt x="30" y="70"/>
                        <a:pt x="30" y="70"/>
                      </a:cubicBezTo>
                      <a:cubicBezTo>
                        <a:pt x="32" y="54"/>
                        <a:pt x="32" y="52"/>
                        <a:pt x="42" y="42"/>
                      </a:cubicBezTo>
                      <a:cubicBezTo>
                        <a:pt x="41" y="30"/>
                        <a:pt x="45" y="5"/>
                        <a:pt x="30" y="0"/>
                      </a:cubicBezTo>
                      <a:cubicBezTo>
                        <a:pt x="14" y="4"/>
                        <a:pt x="16" y="4"/>
                        <a:pt x="18" y="22"/>
                      </a:cubicBezTo>
                      <a:cubicBezTo>
                        <a:pt x="16" y="39"/>
                        <a:pt x="15" y="35"/>
                        <a:pt x="4" y="46"/>
                      </a:cubicBezTo>
                      <a:cubicBezTo>
                        <a:pt x="0" y="59"/>
                        <a:pt x="5" y="67"/>
                        <a:pt x="14" y="76"/>
                      </a:cubicBezTo>
                      <a:cubicBezTo>
                        <a:pt x="15" y="80"/>
                        <a:pt x="17" y="93"/>
                        <a:pt x="14" y="9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59" name="Freeform 28"/>
                <p:cNvSpPr>
                  <a:spLocks/>
                </p:cNvSpPr>
                <p:nvPr userDrawn="1"/>
              </p:nvSpPr>
              <p:spPr bwMode="ltGray">
                <a:xfrm>
                  <a:off x="2415" y="644"/>
                  <a:ext cx="32" cy="41"/>
                </a:xfrm>
                <a:custGeom>
                  <a:avLst/>
                  <a:gdLst>
                    <a:gd name="T0" fmla="*/ 6 w 32"/>
                    <a:gd name="T1" fmla="*/ 5 h 50"/>
                    <a:gd name="T2" fmla="*/ 12 w 32"/>
                    <a:gd name="T3" fmla="*/ 0 h 50"/>
                    <a:gd name="T4" fmla="*/ 20 w 32"/>
                    <a:gd name="T5" fmla="*/ 3 h 50"/>
                    <a:gd name="T6" fmla="*/ 22 w 32"/>
                    <a:gd name="T7" fmla="*/ 5 h 50"/>
                    <a:gd name="T8" fmla="*/ 28 w 32"/>
                    <a:gd name="T9" fmla="*/ 5 h 50"/>
                    <a:gd name="T10" fmla="*/ 32 w 32"/>
                    <a:gd name="T11" fmla="*/ 7 h 50"/>
                    <a:gd name="T12" fmla="*/ 18 w 32"/>
                    <a:gd name="T13" fmla="*/ 11 h 50"/>
                    <a:gd name="T14" fmla="*/ 6 w 32"/>
                    <a:gd name="T15" fmla="*/ 5 h 50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32" h="50">
                      <a:moveTo>
                        <a:pt x="6" y="24"/>
                      </a:moveTo>
                      <a:cubicBezTo>
                        <a:pt x="0" y="15"/>
                        <a:pt x="3" y="6"/>
                        <a:pt x="12" y="0"/>
                      </a:cubicBezTo>
                      <a:cubicBezTo>
                        <a:pt x="23" y="3"/>
                        <a:pt x="23" y="5"/>
                        <a:pt x="20" y="16"/>
                      </a:cubicBezTo>
                      <a:cubicBezTo>
                        <a:pt x="21" y="19"/>
                        <a:pt x="20" y="22"/>
                        <a:pt x="22" y="24"/>
                      </a:cubicBezTo>
                      <a:cubicBezTo>
                        <a:pt x="23" y="26"/>
                        <a:pt x="27" y="24"/>
                        <a:pt x="28" y="26"/>
                      </a:cubicBezTo>
                      <a:cubicBezTo>
                        <a:pt x="30" y="29"/>
                        <a:pt x="32" y="38"/>
                        <a:pt x="32" y="38"/>
                      </a:cubicBezTo>
                      <a:cubicBezTo>
                        <a:pt x="29" y="46"/>
                        <a:pt x="26" y="47"/>
                        <a:pt x="18" y="50"/>
                      </a:cubicBezTo>
                      <a:cubicBezTo>
                        <a:pt x="12" y="41"/>
                        <a:pt x="18" y="24"/>
                        <a:pt x="6" y="2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0" name="Freeform 29"/>
                <p:cNvSpPr>
                  <a:spLocks/>
                </p:cNvSpPr>
                <p:nvPr userDrawn="1"/>
              </p:nvSpPr>
              <p:spPr bwMode="ltGray">
                <a:xfrm>
                  <a:off x="2349" y="654"/>
                  <a:ext cx="45" cy="41"/>
                </a:xfrm>
                <a:custGeom>
                  <a:avLst/>
                  <a:gdLst>
                    <a:gd name="T0" fmla="*/ 0 w 43"/>
                    <a:gd name="T1" fmla="*/ 9 h 50"/>
                    <a:gd name="T2" fmla="*/ 30 w 43"/>
                    <a:gd name="T3" fmla="*/ 4 h 50"/>
                    <a:gd name="T4" fmla="*/ 52 w 43"/>
                    <a:gd name="T5" fmla="*/ 0 h 50"/>
                    <a:gd name="T6" fmla="*/ 32 w 43"/>
                    <a:gd name="T7" fmla="*/ 6 h 50"/>
                    <a:gd name="T8" fmla="*/ 2 w 43"/>
                    <a:gd name="T9" fmla="*/ 11 h 50"/>
                    <a:gd name="T10" fmla="*/ 0 w 43"/>
                    <a:gd name="T11" fmla="*/ 9 h 5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50">
                      <a:moveTo>
                        <a:pt x="0" y="44"/>
                      </a:moveTo>
                      <a:cubicBezTo>
                        <a:pt x="6" y="38"/>
                        <a:pt x="18" y="29"/>
                        <a:pt x="22" y="20"/>
                      </a:cubicBezTo>
                      <a:cubicBezTo>
                        <a:pt x="27" y="10"/>
                        <a:pt x="25" y="4"/>
                        <a:pt x="36" y="0"/>
                      </a:cubicBezTo>
                      <a:cubicBezTo>
                        <a:pt x="43" y="11"/>
                        <a:pt x="36" y="24"/>
                        <a:pt x="24" y="28"/>
                      </a:cubicBezTo>
                      <a:cubicBezTo>
                        <a:pt x="21" y="38"/>
                        <a:pt x="12" y="47"/>
                        <a:pt x="2" y="50"/>
                      </a:cubicBezTo>
                      <a:cubicBezTo>
                        <a:pt x="1" y="48"/>
                        <a:pt x="0" y="44"/>
                        <a:pt x="0" y="44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1" name="Freeform 30"/>
                <p:cNvSpPr>
                  <a:spLocks/>
                </p:cNvSpPr>
                <p:nvPr userDrawn="1"/>
              </p:nvSpPr>
              <p:spPr bwMode="ltGray">
                <a:xfrm>
                  <a:off x="4808" y="597"/>
                  <a:ext cx="701" cy="438"/>
                </a:xfrm>
                <a:custGeom>
                  <a:avLst/>
                  <a:gdLst>
                    <a:gd name="T0" fmla="*/ 494 w 471"/>
                    <a:gd name="T1" fmla="*/ 9753 h 281"/>
                    <a:gd name="T2" fmla="*/ 582 w 471"/>
                    <a:gd name="T3" fmla="*/ 8724 h 281"/>
                    <a:gd name="T4" fmla="*/ 534 w 471"/>
                    <a:gd name="T5" fmla="*/ 8528 h 281"/>
                    <a:gd name="T6" fmla="*/ 391 w 471"/>
                    <a:gd name="T7" fmla="*/ 7605 h 281"/>
                    <a:gd name="T8" fmla="*/ 94 w 471"/>
                    <a:gd name="T9" fmla="*/ 7491 h 281"/>
                    <a:gd name="T10" fmla="*/ 0 w 471"/>
                    <a:gd name="T11" fmla="*/ 6654 h 281"/>
                    <a:gd name="T12" fmla="*/ 292 w 471"/>
                    <a:gd name="T13" fmla="*/ 6285 h 281"/>
                    <a:gd name="T14" fmla="*/ 140 w 471"/>
                    <a:gd name="T15" fmla="*/ 5749 h 281"/>
                    <a:gd name="T16" fmla="*/ 42 w 471"/>
                    <a:gd name="T17" fmla="*/ 5566 h 281"/>
                    <a:gd name="T18" fmla="*/ 686 w 471"/>
                    <a:gd name="T19" fmla="*/ 4182 h 281"/>
                    <a:gd name="T20" fmla="*/ 1052 w 471"/>
                    <a:gd name="T21" fmla="*/ 3361 h 281"/>
                    <a:gd name="T22" fmla="*/ 1021 w 471"/>
                    <a:gd name="T23" fmla="*/ 2439 h 281"/>
                    <a:gd name="T24" fmla="*/ 582 w 471"/>
                    <a:gd name="T25" fmla="*/ 1492 h 281"/>
                    <a:gd name="T26" fmla="*/ 491 w 471"/>
                    <a:gd name="T27" fmla="*/ 1121 h 281"/>
                    <a:gd name="T28" fmla="*/ 630 w 471"/>
                    <a:gd name="T29" fmla="*/ 1249 h 281"/>
                    <a:gd name="T30" fmla="*/ 1153 w 471"/>
                    <a:gd name="T31" fmla="*/ 1235 h 281"/>
                    <a:gd name="T32" fmla="*/ 1537 w 471"/>
                    <a:gd name="T33" fmla="*/ 379 h 281"/>
                    <a:gd name="T34" fmla="*/ 1978 w 471"/>
                    <a:gd name="T35" fmla="*/ 0 h 281"/>
                    <a:gd name="T36" fmla="*/ 2119 w 471"/>
                    <a:gd name="T37" fmla="*/ 73 h 281"/>
                    <a:gd name="T38" fmla="*/ 2219 w 471"/>
                    <a:gd name="T39" fmla="*/ 313 h 281"/>
                    <a:gd name="T40" fmla="*/ 2362 w 471"/>
                    <a:gd name="T41" fmla="*/ 178 h 281"/>
                    <a:gd name="T42" fmla="*/ 2652 w 471"/>
                    <a:gd name="T43" fmla="*/ 277 h 281"/>
                    <a:gd name="T44" fmla="*/ 2794 w 471"/>
                    <a:gd name="T45" fmla="*/ 313 h 281"/>
                    <a:gd name="T46" fmla="*/ 3405 w 471"/>
                    <a:gd name="T47" fmla="*/ 488 h 281"/>
                    <a:gd name="T48" fmla="*/ 3739 w 471"/>
                    <a:gd name="T49" fmla="*/ 826 h 281"/>
                    <a:gd name="T50" fmla="*/ 4032 w 471"/>
                    <a:gd name="T51" fmla="*/ 591 h 281"/>
                    <a:gd name="T52" fmla="*/ 4158 w 471"/>
                    <a:gd name="T53" fmla="*/ 488 h 281"/>
                    <a:gd name="T54" fmla="*/ 4694 w 471"/>
                    <a:gd name="T55" fmla="*/ 488 h 281"/>
                    <a:gd name="T56" fmla="*/ 5075 w 471"/>
                    <a:gd name="T57" fmla="*/ 1121 h 281"/>
                    <a:gd name="T58" fmla="*/ 5565 w 471"/>
                    <a:gd name="T59" fmla="*/ 2053 h 281"/>
                    <a:gd name="T60" fmla="*/ 5901 w 471"/>
                    <a:gd name="T61" fmla="*/ 2439 h 281"/>
                    <a:gd name="T62" fmla="*/ 6188 w 471"/>
                    <a:gd name="T63" fmla="*/ 2366 h 281"/>
                    <a:gd name="T64" fmla="*/ 6501 w 471"/>
                    <a:gd name="T65" fmla="*/ 2252 h 281"/>
                    <a:gd name="T66" fmla="*/ 6986 w 471"/>
                    <a:gd name="T67" fmla="*/ 2486 h 281"/>
                    <a:gd name="T68" fmla="*/ 7212 w 471"/>
                    <a:gd name="T69" fmla="*/ 2818 h 281"/>
                    <a:gd name="T70" fmla="*/ 7413 w 471"/>
                    <a:gd name="T71" fmla="*/ 3130 h 281"/>
                    <a:gd name="T72" fmla="*/ 7656 w 471"/>
                    <a:gd name="T73" fmla="*/ 3875 h 281"/>
                    <a:gd name="T74" fmla="*/ 7748 w 471"/>
                    <a:gd name="T75" fmla="*/ 4182 h 281"/>
                    <a:gd name="T76" fmla="*/ 7790 w 471"/>
                    <a:gd name="T77" fmla="*/ 4363 h 281"/>
                    <a:gd name="T78" fmla="*/ 7458 w 471"/>
                    <a:gd name="T79" fmla="*/ 4930 h 281"/>
                    <a:gd name="T80" fmla="*/ 7748 w 471"/>
                    <a:gd name="T81" fmla="*/ 4922 h 281"/>
                    <a:gd name="T82" fmla="*/ 8238 w 471"/>
                    <a:gd name="T83" fmla="*/ 5410 h 281"/>
                    <a:gd name="T84" fmla="*/ 8769 w 471"/>
                    <a:gd name="T85" fmla="*/ 5471 h 281"/>
                    <a:gd name="T86" fmla="*/ 9153 w 471"/>
                    <a:gd name="T87" fmla="*/ 5850 h 281"/>
                    <a:gd name="T88" fmla="*/ 9210 w 471"/>
                    <a:gd name="T89" fmla="*/ 5998 h 281"/>
                    <a:gd name="T90" fmla="*/ 9210 w 471"/>
                    <a:gd name="T91" fmla="*/ 6127 h 281"/>
                    <a:gd name="T92" fmla="*/ 9479 w 471"/>
                    <a:gd name="T93" fmla="*/ 5998 h 281"/>
                    <a:gd name="T94" fmla="*/ 9634 w 471"/>
                    <a:gd name="T95" fmla="*/ 5961 h 281"/>
                    <a:gd name="T96" fmla="*/ 10570 w 471"/>
                    <a:gd name="T97" fmla="*/ 6441 h 281"/>
                    <a:gd name="T98" fmla="*/ 10755 w 471"/>
                    <a:gd name="T99" fmla="*/ 6929 h 281"/>
                    <a:gd name="T100" fmla="*/ 11195 w 471"/>
                    <a:gd name="T101" fmla="*/ 7002 h 281"/>
                    <a:gd name="T102" fmla="*/ 11335 w 471"/>
                    <a:gd name="T103" fmla="*/ 7491 h 281"/>
                    <a:gd name="T104" fmla="*/ 10860 w 471"/>
                    <a:gd name="T105" fmla="*/ 8989 h 281"/>
                    <a:gd name="T106" fmla="*/ 10466 w 471"/>
                    <a:gd name="T107" fmla="*/ 9797 h 281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</a:gdLst>
                  <a:ahLst/>
                  <a:cxnLst>
                    <a:cxn ang="T108">
                      <a:pos x="T0" y="T1"/>
                    </a:cxn>
                    <a:cxn ang="T109">
                      <a:pos x="T2" y="T3"/>
                    </a:cxn>
                    <a:cxn ang="T110">
                      <a:pos x="T4" y="T5"/>
                    </a:cxn>
                    <a:cxn ang="T111">
                      <a:pos x="T6" y="T7"/>
                    </a:cxn>
                    <a:cxn ang="T112">
                      <a:pos x="T8" y="T9"/>
                    </a:cxn>
                    <a:cxn ang="T113">
                      <a:pos x="T10" y="T11"/>
                    </a:cxn>
                    <a:cxn ang="T114">
                      <a:pos x="T12" y="T13"/>
                    </a:cxn>
                    <a:cxn ang="T115">
                      <a:pos x="T14" y="T15"/>
                    </a:cxn>
                    <a:cxn ang="T116">
                      <a:pos x="T16" y="T17"/>
                    </a:cxn>
                    <a:cxn ang="T117">
                      <a:pos x="T18" y="T19"/>
                    </a:cxn>
                    <a:cxn ang="T118">
                      <a:pos x="T20" y="T21"/>
                    </a:cxn>
                    <a:cxn ang="T119">
                      <a:pos x="T22" y="T23"/>
                    </a:cxn>
                    <a:cxn ang="T120">
                      <a:pos x="T24" y="T25"/>
                    </a:cxn>
                    <a:cxn ang="T121">
                      <a:pos x="T26" y="T27"/>
                    </a:cxn>
                    <a:cxn ang="T122">
                      <a:pos x="T28" y="T29"/>
                    </a:cxn>
                    <a:cxn ang="T123">
                      <a:pos x="T30" y="T31"/>
                    </a:cxn>
                    <a:cxn ang="T124">
                      <a:pos x="T32" y="T33"/>
                    </a:cxn>
                    <a:cxn ang="T125">
                      <a:pos x="T34" y="T35"/>
                    </a:cxn>
                    <a:cxn ang="T126">
                      <a:pos x="T36" y="T37"/>
                    </a:cxn>
                    <a:cxn ang="T127">
                      <a:pos x="T38" y="T39"/>
                    </a:cxn>
                    <a:cxn ang="T128">
                      <a:pos x="T40" y="T41"/>
                    </a:cxn>
                    <a:cxn ang="T129">
                      <a:pos x="T42" y="T43"/>
                    </a:cxn>
                    <a:cxn ang="T130">
                      <a:pos x="T44" y="T45"/>
                    </a:cxn>
                    <a:cxn ang="T131">
                      <a:pos x="T46" y="T47"/>
                    </a:cxn>
                    <a:cxn ang="T132">
                      <a:pos x="T48" y="T49"/>
                    </a:cxn>
                    <a:cxn ang="T133">
                      <a:pos x="T50" y="T51"/>
                    </a:cxn>
                    <a:cxn ang="T134">
                      <a:pos x="T52" y="T53"/>
                    </a:cxn>
                    <a:cxn ang="T135">
                      <a:pos x="T54" y="T55"/>
                    </a:cxn>
                    <a:cxn ang="T136">
                      <a:pos x="T56" y="T57"/>
                    </a:cxn>
                    <a:cxn ang="T137">
                      <a:pos x="T58" y="T59"/>
                    </a:cxn>
                    <a:cxn ang="T138">
                      <a:pos x="T60" y="T61"/>
                    </a:cxn>
                    <a:cxn ang="T139">
                      <a:pos x="T62" y="T63"/>
                    </a:cxn>
                    <a:cxn ang="T140">
                      <a:pos x="T64" y="T65"/>
                    </a:cxn>
                    <a:cxn ang="T141">
                      <a:pos x="T66" y="T67"/>
                    </a:cxn>
                    <a:cxn ang="T142">
                      <a:pos x="T68" y="T69"/>
                    </a:cxn>
                    <a:cxn ang="T143">
                      <a:pos x="T70" y="T71"/>
                    </a:cxn>
                    <a:cxn ang="T144">
                      <a:pos x="T72" y="T73"/>
                    </a:cxn>
                    <a:cxn ang="T145">
                      <a:pos x="T74" y="T75"/>
                    </a:cxn>
                    <a:cxn ang="T146">
                      <a:pos x="T76" y="T77"/>
                    </a:cxn>
                    <a:cxn ang="T147">
                      <a:pos x="T78" y="T79"/>
                    </a:cxn>
                    <a:cxn ang="T148">
                      <a:pos x="T80" y="T81"/>
                    </a:cxn>
                    <a:cxn ang="T149">
                      <a:pos x="T82" y="T83"/>
                    </a:cxn>
                    <a:cxn ang="T150">
                      <a:pos x="T84" y="T85"/>
                    </a:cxn>
                    <a:cxn ang="T151">
                      <a:pos x="T86" y="T87"/>
                    </a:cxn>
                    <a:cxn ang="T152">
                      <a:pos x="T88" y="T89"/>
                    </a:cxn>
                    <a:cxn ang="T153">
                      <a:pos x="T90" y="T91"/>
                    </a:cxn>
                    <a:cxn ang="T154">
                      <a:pos x="T92" y="T93"/>
                    </a:cxn>
                    <a:cxn ang="T155">
                      <a:pos x="T94" y="T95"/>
                    </a:cxn>
                    <a:cxn ang="T156">
                      <a:pos x="T96" y="T97"/>
                    </a:cxn>
                    <a:cxn ang="T157">
                      <a:pos x="T98" y="T99"/>
                    </a:cxn>
                    <a:cxn ang="T158">
                      <a:pos x="T100" y="T101"/>
                    </a:cxn>
                    <a:cxn ang="T159">
                      <a:pos x="T102" y="T103"/>
                    </a:cxn>
                    <a:cxn ang="T160">
                      <a:pos x="T104" y="T105"/>
                    </a:cxn>
                    <a:cxn ang="T161">
                      <a:pos x="T106" y="T107"/>
                    </a:cxn>
                  </a:cxnLst>
                  <a:rect l="0" t="0" r="r" b="b"/>
                  <a:pathLst>
                    <a:path w="471" h="281">
                      <a:moveTo>
                        <a:pt x="21" y="280"/>
                      </a:moveTo>
                      <a:cubicBezTo>
                        <a:pt x="32" y="281"/>
                        <a:pt x="25" y="253"/>
                        <a:pt x="24" y="250"/>
                      </a:cubicBezTo>
                      <a:cubicBezTo>
                        <a:pt x="23" y="248"/>
                        <a:pt x="22" y="245"/>
                        <a:pt x="22" y="245"/>
                      </a:cubicBezTo>
                      <a:cubicBezTo>
                        <a:pt x="21" y="243"/>
                        <a:pt x="20" y="221"/>
                        <a:pt x="16" y="218"/>
                      </a:cubicBezTo>
                      <a:cubicBezTo>
                        <a:pt x="13" y="216"/>
                        <a:pt x="4" y="215"/>
                        <a:pt x="4" y="215"/>
                      </a:cubicBezTo>
                      <a:cubicBezTo>
                        <a:pt x="0" y="207"/>
                        <a:pt x="3" y="200"/>
                        <a:pt x="0" y="191"/>
                      </a:cubicBezTo>
                      <a:cubicBezTo>
                        <a:pt x="2" y="185"/>
                        <a:pt x="7" y="186"/>
                        <a:pt x="12" y="180"/>
                      </a:cubicBezTo>
                      <a:cubicBezTo>
                        <a:pt x="14" y="172"/>
                        <a:pt x="14" y="169"/>
                        <a:pt x="6" y="165"/>
                      </a:cubicBezTo>
                      <a:cubicBezTo>
                        <a:pt x="4" y="163"/>
                        <a:pt x="2" y="162"/>
                        <a:pt x="2" y="160"/>
                      </a:cubicBezTo>
                      <a:cubicBezTo>
                        <a:pt x="2" y="150"/>
                        <a:pt x="16" y="123"/>
                        <a:pt x="28" y="120"/>
                      </a:cubicBezTo>
                      <a:cubicBezTo>
                        <a:pt x="32" y="111"/>
                        <a:pt x="40" y="105"/>
                        <a:pt x="44" y="96"/>
                      </a:cubicBezTo>
                      <a:cubicBezTo>
                        <a:pt x="39" y="83"/>
                        <a:pt x="38" y="85"/>
                        <a:pt x="42" y="70"/>
                      </a:cubicBezTo>
                      <a:cubicBezTo>
                        <a:pt x="38" y="60"/>
                        <a:pt x="34" y="48"/>
                        <a:pt x="24" y="43"/>
                      </a:cubicBezTo>
                      <a:cubicBezTo>
                        <a:pt x="18" y="36"/>
                        <a:pt x="10" y="37"/>
                        <a:pt x="20" y="32"/>
                      </a:cubicBezTo>
                      <a:cubicBezTo>
                        <a:pt x="27" y="34"/>
                        <a:pt x="26" y="32"/>
                        <a:pt x="26" y="36"/>
                      </a:cubicBezTo>
                      <a:cubicBezTo>
                        <a:pt x="34" y="41"/>
                        <a:pt x="39" y="39"/>
                        <a:pt x="48" y="35"/>
                      </a:cubicBezTo>
                      <a:cubicBezTo>
                        <a:pt x="45" y="22"/>
                        <a:pt x="48" y="14"/>
                        <a:pt x="64" y="11"/>
                      </a:cubicBezTo>
                      <a:cubicBezTo>
                        <a:pt x="71" y="8"/>
                        <a:pt x="75" y="3"/>
                        <a:pt x="82" y="0"/>
                      </a:cubicBezTo>
                      <a:cubicBezTo>
                        <a:pt x="84" y="1"/>
                        <a:pt x="88" y="0"/>
                        <a:pt x="88" y="2"/>
                      </a:cubicBezTo>
                      <a:cubicBezTo>
                        <a:pt x="90" y="12"/>
                        <a:pt x="75" y="13"/>
                        <a:pt x="92" y="9"/>
                      </a:cubicBezTo>
                      <a:cubicBezTo>
                        <a:pt x="94" y="8"/>
                        <a:pt x="96" y="5"/>
                        <a:pt x="98" y="5"/>
                      </a:cubicBezTo>
                      <a:cubicBezTo>
                        <a:pt x="102" y="4"/>
                        <a:pt x="106" y="7"/>
                        <a:pt x="110" y="8"/>
                      </a:cubicBezTo>
                      <a:cubicBezTo>
                        <a:pt x="112" y="8"/>
                        <a:pt x="116" y="9"/>
                        <a:pt x="116" y="9"/>
                      </a:cubicBezTo>
                      <a:cubicBezTo>
                        <a:pt x="122" y="16"/>
                        <a:pt x="129" y="13"/>
                        <a:pt x="141" y="14"/>
                      </a:cubicBezTo>
                      <a:cubicBezTo>
                        <a:pt x="143" y="21"/>
                        <a:pt x="147" y="22"/>
                        <a:pt x="155" y="24"/>
                      </a:cubicBezTo>
                      <a:cubicBezTo>
                        <a:pt x="159" y="22"/>
                        <a:pt x="163" y="20"/>
                        <a:pt x="167" y="17"/>
                      </a:cubicBezTo>
                      <a:cubicBezTo>
                        <a:pt x="169" y="16"/>
                        <a:pt x="173" y="14"/>
                        <a:pt x="173" y="14"/>
                      </a:cubicBezTo>
                      <a:cubicBezTo>
                        <a:pt x="195" y="26"/>
                        <a:pt x="175" y="20"/>
                        <a:pt x="195" y="14"/>
                      </a:cubicBezTo>
                      <a:cubicBezTo>
                        <a:pt x="207" y="17"/>
                        <a:pt x="201" y="26"/>
                        <a:pt x="211" y="32"/>
                      </a:cubicBezTo>
                      <a:cubicBezTo>
                        <a:pt x="214" y="38"/>
                        <a:pt x="224" y="55"/>
                        <a:pt x="231" y="59"/>
                      </a:cubicBezTo>
                      <a:cubicBezTo>
                        <a:pt x="241" y="70"/>
                        <a:pt x="235" y="67"/>
                        <a:pt x="245" y="70"/>
                      </a:cubicBezTo>
                      <a:cubicBezTo>
                        <a:pt x="249" y="69"/>
                        <a:pt x="253" y="69"/>
                        <a:pt x="257" y="68"/>
                      </a:cubicBezTo>
                      <a:cubicBezTo>
                        <a:pt x="261" y="67"/>
                        <a:pt x="270" y="65"/>
                        <a:pt x="270" y="65"/>
                      </a:cubicBezTo>
                      <a:cubicBezTo>
                        <a:pt x="278" y="66"/>
                        <a:pt x="283" y="67"/>
                        <a:pt x="290" y="71"/>
                      </a:cubicBezTo>
                      <a:cubicBezTo>
                        <a:pt x="304" y="88"/>
                        <a:pt x="282" y="62"/>
                        <a:pt x="300" y="81"/>
                      </a:cubicBezTo>
                      <a:cubicBezTo>
                        <a:pt x="302" y="84"/>
                        <a:pt x="308" y="90"/>
                        <a:pt x="308" y="90"/>
                      </a:cubicBezTo>
                      <a:cubicBezTo>
                        <a:pt x="311" y="98"/>
                        <a:pt x="315" y="103"/>
                        <a:pt x="318" y="111"/>
                      </a:cubicBezTo>
                      <a:cubicBezTo>
                        <a:pt x="319" y="114"/>
                        <a:pt x="321" y="117"/>
                        <a:pt x="322" y="120"/>
                      </a:cubicBezTo>
                      <a:cubicBezTo>
                        <a:pt x="323" y="122"/>
                        <a:pt x="324" y="125"/>
                        <a:pt x="324" y="125"/>
                      </a:cubicBezTo>
                      <a:cubicBezTo>
                        <a:pt x="321" y="132"/>
                        <a:pt x="313" y="134"/>
                        <a:pt x="310" y="142"/>
                      </a:cubicBezTo>
                      <a:cubicBezTo>
                        <a:pt x="313" y="151"/>
                        <a:pt x="317" y="146"/>
                        <a:pt x="322" y="141"/>
                      </a:cubicBezTo>
                      <a:cubicBezTo>
                        <a:pt x="341" y="143"/>
                        <a:pt x="339" y="142"/>
                        <a:pt x="342" y="155"/>
                      </a:cubicBezTo>
                      <a:cubicBezTo>
                        <a:pt x="351" y="150"/>
                        <a:pt x="355" y="152"/>
                        <a:pt x="364" y="157"/>
                      </a:cubicBezTo>
                      <a:cubicBezTo>
                        <a:pt x="369" y="162"/>
                        <a:pt x="372" y="166"/>
                        <a:pt x="380" y="168"/>
                      </a:cubicBezTo>
                      <a:cubicBezTo>
                        <a:pt x="381" y="169"/>
                        <a:pt x="383" y="171"/>
                        <a:pt x="382" y="172"/>
                      </a:cubicBezTo>
                      <a:cubicBezTo>
                        <a:pt x="380" y="176"/>
                        <a:pt x="368" y="172"/>
                        <a:pt x="382" y="176"/>
                      </a:cubicBezTo>
                      <a:cubicBezTo>
                        <a:pt x="386" y="175"/>
                        <a:pt x="390" y="173"/>
                        <a:pt x="394" y="172"/>
                      </a:cubicBezTo>
                      <a:cubicBezTo>
                        <a:pt x="396" y="172"/>
                        <a:pt x="400" y="171"/>
                        <a:pt x="400" y="171"/>
                      </a:cubicBezTo>
                      <a:cubicBezTo>
                        <a:pt x="413" y="177"/>
                        <a:pt x="427" y="179"/>
                        <a:pt x="439" y="185"/>
                      </a:cubicBezTo>
                      <a:cubicBezTo>
                        <a:pt x="441" y="190"/>
                        <a:pt x="445" y="194"/>
                        <a:pt x="447" y="199"/>
                      </a:cubicBezTo>
                      <a:cubicBezTo>
                        <a:pt x="453" y="198"/>
                        <a:pt x="460" y="195"/>
                        <a:pt x="465" y="201"/>
                      </a:cubicBezTo>
                      <a:cubicBezTo>
                        <a:pt x="468" y="205"/>
                        <a:pt x="471" y="215"/>
                        <a:pt x="471" y="215"/>
                      </a:cubicBezTo>
                      <a:cubicBezTo>
                        <a:pt x="468" y="231"/>
                        <a:pt x="469" y="248"/>
                        <a:pt x="451" y="258"/>
                      </a:cubicBezTo>
                      <a:cubicBezTo>
                        <a:pt x="447" y="262"/>
                        <a:pt x="437" y="275"/>
                        <a:pt x="435" y="281"/>
                      </a:cubicBezTo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2" name="Freeform 31"/>
                <p:cNvSpPr>
                  <a:spLocks/>
                </p:cNvSpPr>
                <p:nvPr userDrawn="1"/>
              </p:nvSpPr>
              <p:spPr bwMode="ltGray">
                <a:xfrm>
                  <a:off x="3880" y="-7"/>
                  <a:ext cx="984" cy="692"/>
                </a:xfrm>
                <a:custGeom>
                  <a:avLst/>
                  <a:gdLst>
                    <a:gd name="T0" fmla="*/ 406 w 984"/>
                    <a:gd name="T1" fmla="*/ 2 h 844"/>
                    <a:gd name="T2" fmla="*/ 502 w 984"/>
                    <a:gd name="T3" fmla="*/ 7 h 844"/>
                    <a:gd name="T4" fmla="*/ 550 w 984"/>
                    <a:gd name="T5" fmla="*/ 7 h 844"/>
                    <a:gd name="T6" fmla="*/ 578 w 984"/>
                    <a:gd name="T7" fmla="*/ 26 h 844"/>
                    <a:gd name="T8" fmla="*/ 586 w 984"/>
                    <a:gd name="T9" fmla="*/ 19 h 844"/>
                    <a:gd name="T10" fmla="*/ 606 w 984"/>
                    <a:gd name="T11" fmla="*/ 14 h 844"/>
                    <a:gd name="T12" fmla="*/ 642 w 984"/>
                    <a:gd name="T13" fmla="*/ 26 h 844"/>
                    <a:gd name="T14" fmla="*/ 682 w 984"/>
                    <a:gd name="T15" fmla="*/ 20 h 844"/>
                    <a:gd name="T16" fmla="*/ 706 w 984"/>
                    <a:gd name="T17" fmla="*/ 17 h 844"/>
                    <a:gd name="T18" fmla="*/ 762 w 984"/>
                    <a:gd name="T19" fmla="*/ 2 h 844"/>
                    <a:gd name="T20" fmla="*/ 798 w 984"/>
                    <a:gd name="T21" fmla="*/ 14 h 844"/>
                    <a:gd name="T22" fmla="*/ 798 w 984"/>
                    <a:gd name="T23" fmla="*/ 26 h 844"/>
                    <a:gd name="T24" fmla="*/ 790 w 984"/>
                    <a:gd name="T25" fmla="*/ 32 h 844"/>
                    <a:gd name="T26" fmla="*/ 766 w 984"/>
                    <a:gd name="T27" fmla="*/ 33 h 844"/>
                    <a:gd name="T28" fmla="*/ 762 w 984"/>
                    <a:gd name="T29" fmla="*/ 39 h 844"/>
                    <a:gd name="T30" fmla="*/ 802 w 984"/>
                    <a:gd name="T31" fmla="*/ 47 h 844"/>
                    <a:gd name="T32" fmla="*/ 786 w 984"/>
                    <a:gd name="T33" fmla="*/ 66 h 844"/>
                    <a:gd name="T34" fmla="*/ 830 w 984"/>
                    <a:gd name="T35" fmla="*/ 84 h 844"/>
                    <a:gd name="T36" fmla="*/ 854 w 984"/>
                    <a:gd name="T37" fmla="*/ 92 h 844"/>
                    <a:gd name="T38" fmla="*/ 830 w 984"/>
                    <a:gd name="T39" fmla="*/ 92 h 844"/>
                    <a:gd name="T40" fmla="*/ 746 w 984"/>
                    <a:gd name="T41" fmla="*/ 77 h 844"/>
                    <a:gd name="T42" fmla="*/ 678 w 984"/>
                    <a:gd name="T43" fmla="*/ 82 h 844"/>
                    <a:gd name="T44" fmla="*/ 590 w 984"/>
                    <a:gd name="T45" fmla="*/ 90 h 844"/>
                    <a:gd name="T46" fmla="*/ 642 w 984"/>
                    <a:gd name="T47" fmla="*/ 118 h 844"/>
                    <a:gd name="T48" fmla="*/ 710 w 984"/>
                    <a:gd name="T49" fmla="*/ 124 h 844"/>
                    <a:gd name="T50" fmla="*/ 738 w 984"/>
                    <a:gd name="T51" fmla="*/ 112 h 844"/>
                    <a:gd name="T52" fmla="*/ 774 w 984"/>
                    <a:gd name="T53" fmla="*/ 116 h 844"/>
                    <a:gd name="T54" fmla="*/ 766 w 984"/>
                    <a:gd name="T55" fmla="*/ 129 h 844"/>
                    <a:gd name="T56" fmla="*/ 802 w 984"/>
                    <a:gd name="T57" fmla="*/ 136 h 844"/>
                    <a:gd name="T58" fmla="*/ 838 w 984"/>
                    <a:gd name="T59" fmla="*/ 134 h 844"/>
                    <a:gd name="T60" fmla="*/ 922 w 984"/>
                    <a:gd name="T61" fmla="*/ 164 h 844"/>
                    <a:gd name="T62" fmla="*/ 942 w 984"/>
                    <a:gd name="T63" fmla="*/ 169 h 844"/>
                    <a:gd name="T64" fmla="*/ 874 w 984"/>
                    <a:gd name="T65" fmla="*/ 166 h 844"/>
                    <a:gd name="T66" fmla="*/ 830 w 984"/>
                    <a:gd name="T67" fmla="*/ 155 h 844"/>
                    <a:gd name="T68" fmla="*/ 778 w 984"/>
                    <a:gd name="T69" fmla="*/ 145 h 844"/>
                    <a:gd name="T70" fmla="*/ 702 w 984"/>
                    <a:gd name="T71" fmla="*/ 135 h 844"/>
                    <a:gd name="T72" fmla="*/ 614 w 984"/>
                    <a:gd name="T73" fmla="*/ 133 h 844"/>
                    <a:gd name="T74" fmla="*/ 506 w 984"/>
                    <a:gd name="T75" fmla="*/ 121 h 844"/>
                    <a:gd name="T76" fmla="*/ 462 w 984"/>
                    <a:gd name="T77" fmla="*/ 103 h 844"/>
                    <a:gd name="T78" fmla="*/ 430 w 984"/>
                    <a:gd name="T79" fmla="*/ 94 h 844"/>
                    <a:gd name="T80" fmla="*/ 382 w 984"/>
                    <a:gd name="T81" fmla="*/ 88 h 844"/>
                    <a:gd name="T82" fmla="*/ 342 w 984"/>
                    <a:gd name="T83" fmla="*/ 75 h 844"/>
                    <a:gd name="T84" fmla="*/ 354 w 984"/>
                    <a:gd name="T85" fmla="*/ 84 h 844"/>
                    <a:gd name="T86" fmla="*/ 418 w 984"/>
                    <a:gd name="T87" fmla="*/ 101 h 844"/>
                    <a:gd name="T88" fmla="*/ 422 w 984"/>
                    <a:gd name="T89" fmla="*/ 107 h 844"/>
                    <a:gd name="T90" fmla="*/ 394 w 984"/>
                    <a:gd name="T91" fmla="*/ 102 h 844"/>
                    <a:gd name="T92" fmla="*/ 354 w 984"/>
                    <a:gd name="T93" fmla="*/ 95 h 844"/>
                    <a:gd name="T94" fmla="*/ 314 w 984"/>
                    <a:gd name="T95" fmla="*/ 82 h 844"/>
                    <a:gd name="T96" fmla="*/ 266 w 984"/>
                    <a:gd name="T97" fmla="*/ 71 h 844"/>
                    <a:gd name="T98" fmla="*/ 210 w 984"/>
                    <a:gd name="T99" fmla="*/ 64 h 844"/>
                    <a:gd name="T100" fmla="*/ 154 w 984"/>
                    <a:gd name="T101" fmla="*/ 48 h 844"/>
                    <a:gd name="T102" fmla="*/ 66 w 984"/>
                    <a:gd name="T103" fmla="*/ 13 h 844"/>
                    <a:gd name="T104" fmla="*/ 34 w 984"/>
                    <a:gd name="T105" fmla="*/ 7 h 844"/>
                    <a:gd name="T106" fmla="*/ 46 w 984"/>
                    <a:gd name="T107" fmla="*/ 5 h 844"/>
                    <a:gd name="T108" fmla="*/ 102 w 984"/>
                    <a:gd name="T109" fmla="*/ 14 h 844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60000 65536"/>
                    <a:gd name="T160" fmla="*/ 0 60000 65536"/>
                    <a:gd name="T161" fmla="*/ 0 60000 65536"/>
                    <a:gd name="T162" fmla="*/ 0 60000 65536"/>
                    <a:gd name="T163" fmla="*/ 0 60000 65536"/>
                    <a:gd name="T164" fmla="*/ 0 60000 65536"/>
                  </a:gdLst>
                  <a:ahLst/>
                  <a:cxnLst>
                    <a:cxn ang="T110">
                      <a:pos x="T0" y="T1"/>
                    </a:cxn>
                    <a:cxn ang="T111">
                      <a:pos x="T2" y="T3"/>
                    </a:cxn>
                    <a:cxn ang="T112">
                      <a:pos x="T4" y="T5"/>
                    </a:cxn>
                    <a:cxn ang="T113">
                      <a:pos x="T6" y="T7"/>
                    </a:cxn>
                    <a:cxn ang="T114">
                      <a:pos x="T8" y="T9"/>
                    </a:cxn>
                    <a:cxn ang="T115">
                      <a:pos x="T10" y="T11"/>
                    </a:cxn>
                    <a:cxn ang="T116">
                      <a:pos x="T12" y="T13"/>
                    </a:cxn>
                    <a:cxn ang="T117">
                      <a:pos x="T14" y="T15"/>
                    </a:cxn>
                    <a:cxn ang="T118">
                      <a:pos x="T16" y="T17"/>
                    </a:cxn>
                    <a:cxn ang="T119">
                      <a:pos x="T18" y="T19"/>
                    </a:cxn>
                    <a:cxn ang="T120">
                      <a:pos x="T20" y="T21"/>
                    </a:cxn>
                    <a:cxn ang="T121">
                      <a:pos x="T22" y="T23"/>
                    </a:cxn>
                    <a:cxn ang="T122">
                      <a:pos x="T24" y="T25"/>
                    </a:cxn>
                    <a:cxn ang="T123">
                      <a:pos x="T26" y="T27"/>
                    </a:cxn>
                    <a:cxn ang="T124">
                      <a:pos x="T28" y="T29"/>
                    </a:cxn>
                    <a:cxn ang="T125">
                      <a:pos x="T30" y="T31"/>
                    </a:cxn>
                    <a:cxn ang="T126">
                      <a:pos x="T32" y="T33"/>
                    </a:cxn>
                    <a:cxn ang="T127">
                      <a:pos x="T34" y="T35"/>
                    </a:cxn>
                    <a:cxn ang="T128">
                      <a:pos x="T36" y="T37"/>
                    </a:cxn>
                    <a:cxn ang="T129">
                      <a:pos x="T38" y="T39"/>
                    </a:cxn>
                    <a:cxn ang="T130">
                      <a:pos x="T40" y="T41"/>
                    </a:cxn>
                    <a:cxn ang="T131">
                      <a:pos x="T42" y="T43"/>
                    </a:cxn>
                    <a:cxn ang="T132">
                      <a:pos x="T44" y="T45"/>
                    </a:cxn>
                    <a:cxn ang="T133">
                      <a:pos x="T46" y="T47"/>
                    </a:cxn>
                    <a:cxn ang="T134">
                      <a:pos x="T48" y="T49"/>
                    </a:cxn>
                    <a:cxn ang="T135">
                      <a:pos x="T50" y="T51"/>
                    </a:cxn>
                    <a:cxn ang="T136">
                      <a:pos x="T52" y="T53"/>
                    </a:cxn>
                    <a:cxn ang="T137">
                      <a:pos x="T54" y="T55"/>
                    </a:cxn>
                    <a:cxn ang="T138">
                      <a:pos x="T56" y="T57"/>
                    </a:cxn>
                    <a:cxn ang="T139">
                      <a:pos x="T58" y="T59"/>
                    </a:cxn>
                    <a:cxn ang="T140">
                      <a:pos x="T60" y="T61"/>
                    </a:cxn>
                    <a:cxn ang="T141">
                      <a:pos x="T62" y="T63"/>
                    </a:cxn>
                    <a:cxn ang="T142">
                      <a:pos x="T64" y="T65"/>
                    </a:cxn>
                    <a:cxn ang="T143">
                      <a:pos x="T66" y="T67"/>
                    </a:cxn>
                    <a:cxn ang="T144">
                      <a:pos x="T68" y="T69"/>
                    </a:cxn>
                    <a:cxn ang="T145">
                      <a:pos x="T70" y="T71"/>
                    </a:cxn>
                    <a:cxn ang="T146">
                      <a:pos x="T72" y="T73"/>
                    </a:cxn>
                    <a:cxn ang="T147">
                      <a:pos x="T74" y="T75"/>
                    </a:cxn>
                    <a:cxn ang="T148">
                      <a:pos x="T76" y="T77"/>
                    </a:cxn>
                    <a:cxn ang="T149">
                      <a:pos x="T78" y="T79"/>
                    </a:cxn>
                    <a:cxn ang="T150">
                      <a:pos x="T80" y="T81"/>
                    </a:cxn>
                    <a:cxn ang="T151">
                      <a:pos x="T82" y="T83"/>
                    </a:cxn>
                    <a:cxn ang="T152">
                      <a:pos x="T84" y="T85"/>
                    </a:cxn>
                    <a:cxn ang="T153">
                      <a:pos x="T86" y="T87"/>
                    </a:cxn>
                    <a:cxn ang="T154">
                      <a:pos x="T88" y="T89"/>
                    </a:cxn>
                    <a:cxn ang="T155">
                      <a:pos x="T90" y="T91"/>
                    </a:cxn>
                    <a:cxn ang="T156">
                      <a:pos x="T92" y="T93"/>
                    </a:cxn>
                    <a:cxn ang="T157">
                      <a:pos x="T94" y="T95"/>
                    </a:cxn>
                    <a:cxn ang="T158">
                      <a:pos x="T96" y="T97"/>
                    </a:cxn>
                    <a:cxn ang="T159">
                      <a:pos x="T98" y="T99"/>
                    </a:cxn>
                    <a:cxn ang="T160">
                      <a:pos x="T100" y="T101"/>
                    </a:cxn>
                    <a:cxn ang="T161">
                      <a:pos x="T102" y="T103"/>
                    </a:cxn>
                    <a:cxn ang="T162">
                      <a:pos x="T104" y="T105"/>
                    </a:cxn>
                    <a:cxn ang="T163">
                      <a:pos x="T106" y="T107"/>
                    </a:cxn>
                    <a:cxn ang="T164">
                      <a:pos x="T108" y="T109"/>
                    </a:cxn>
                  </a:cxnLst>
                  <a:rect l="0" t="0" r="r" b="b"/>
                  <a:pathLst>
                    <a:path w="984" h="844">
                      <a:moveTo>
                        <a:pt x="82" y="38"/>
                      </a:moveTo>
                      <a:lnTo>
                        <a:pt x="406" y="6"/>
                      </a:lnTo>
                      <a:cubicBezTo>
                        <a:pt x="497" y="22"/>
                        <a:pt x="465" y="0"/>
                        <a:pt x="474" y="54"/>
                      </a:cubicBezTo>
                      <a:cubicBezTo>
                        <a:pt x="492" y="48"/>
                        <a:pt x="484" y="40"/>
                        <a:pt x="502" y="34"/>
                      </a:cubicBezTo>
                      <a:cubicBezTo>
                        <a:pt x="510" y="37"/>
                        <a:pt x="517" y="46"/>
                        <a:pt x="526" y="46"/>
                      </a:cubicBezTo>
                      <a:cubicBezTo>
                        <a:pt x="534" y="46"/>
                        <a:pt x="550" y="38"/>
                        <a:pt x="550" y="38"/>
                      </a:cubicBezTo>
                      <a:cubicBezTo>
                        <a:pt x="556" y="55"/>
                        <a:pt x="552" y="60"/>
                        <a:pt x="542" y="74"/>
                      </a:cubicBezTo>
                      <a:cubicBezTo>
                        <a:pt x="555" y="114"/>
                        <a:pt x="550" y="102"/>
                        <a:pt x="578" y="130"/>
                      </a:cubicBezTo>
                      <a:cubicBezTo>
                        <a:pt x="584" y="148"/>
                        <a:pt x="590" y="148"/>
                        <a:pt x="606" y="138"/>
                      </a:cubicBezTo>
                      <a:cubicBezTo>
                        <a:pt x="600" y="119"/>
                        <a:pt x="594" y="107"/>
                        <a:pt x="586" y="90"/>
                      </a:cubicBezTo>
                      <a:cubicBezTo>
                        <a:pt x="583" y="82"/>
                        <a:pt x="578" y="66"/>
                        <a:pt x="578" y="66"/>
                      </a:cubicBezTo>
                      <a:cubicBezTo>
                        <a:pt x="585" y="44"/>
                        <a:pt x="597" y="56"/>
                        <a:pt x="606" y="70"/>
                      </a:cubicBezTo>
                      <a:cubicBezTo>
                        <a:pt x="609" y="86"/>
                        <a:pt x="608" y="117"/>
                        <a:pt x="626" y="90"/>
                      </a:cubicBezTo>
                      <a:cubicBezTo>
                        <a:pt x="648" y="97"/>
                        <a:pt x="646" y="104"/>
                        <a:pt x="642" y="126"/>
                      </a:cubicBezTo>
                      <a:cubicBezTo>
                        <a:pt x="650" y="150"/>
                        <a:pt x="665" y="141"/>
                        <a:pt x="682" y="130"/>
                      </a:cubicBezTo>
                      <a:cubicBezTo>
                        <a:pt x="689" y="108"/>
                        <a:pt x="673" y="124"/>
                        <a:pt x="682" y="98"/>
                      </a:cubicBezTo>
                      <a:cubicBezTo>
                        <a:pt x="683" y="94"/>
                        <a:pt x="690" y="96"/>
                        <a:pt x="694" y="94"/>
                      </a:cubicBezTo>
                      <a:cubicBezTo>
                        <a:pt x="698" y="92"/>
                        <a:pt x="702" y="89"/>
                        <a:pt x="706" y="86"/>
                      </a:cubicBezTo>
                      <a:cubicBezTo>
                        <a:pt x="717" y="54"/>
                        <a:pt x="688" y="54"/>
                        <a:pt x="742" y="46"/>
                      </a:cubicBezTo>
                      <a:cubicBezTo>
                        <a:pt x="748" y="27"/>
                        <a:pt x="741" y="9"/>
                        <a:pt x="762" y="2"/>
                      </a:cubicBezTo>
                      <a:cubicBezTo>
                        <a:pt x="788" y="11"/>
                        <a:pt x="777" y="38"/>
                        <a:pt x="802" y="46"/>
                      </a:cubicBezTo>
                      <a:cubicBezTo>
                        <a:pt x="831" y="36"/>
                        <a:pt x="805" y="63"/>
                        <a:pt x="798" y="70"/>
                      </a:cubicBezTo>
                      <a:cubicBezTo>
                        <a:pt x="789" y="96"/>
                        <a:pt x="787" y="96"/>
                        <a:pt x="802" y="118"/>
                      </a:cubicBezTo>
                      <a:cubicBezTo>
                        <a:pt x="801" y="122"/>
                        <a:pt x="801" y="127"/>
                        <a:pt x="798" y="130"/>
                      </a:cubicBezTo>
                      <a:cubicBezTo>
                        <a:pt x="794" y="133"/>
                        <a:pt x="784" y="129"/>
                        <a:pt x="782" y="134"/>
                      </a:cubicBezTo>
                      <a:cubicBezTo>
                        <a:pt x="780" y="142"/>
                        <a:pt x="790" y="158"/>
                        <a:pt x="790" y="158"/>
                      </a:cubicBezTo>
                      <a:cubicBezTo>
                        <a:pt x="786" y="161"/>
                        <a:pt x="783" y="165"/>
                        <a:pt x="778" y="166"/>
                      </a:cubicBezTo>
                      <a:cubicBezTo>
                        <a:pt x="774" y="167"/>
                        <a:pt x="769" y="159"/>
                        <a:pt x="766" y="162"/>
                      </a:cubicBezTo>
                      <a:cubicBezTo>
                        <a:pt x="758" y="170"/>
                        <a:pt x="794" y="182"/>
                        <a:pt x="794" y="182"/>
                      </a:cubicBezTo>
                      <a:cubicBezTo>
                        <a:pt x="804" y="211"/>
                        <a:pt x="775" y="190"/>
                        <a:pt x="762" y="186"/>
                      </a:cubicBezTo>
                      <a:cubicBezTo>
                        <a:pt x="767" y="194"/>
                        <a:pt x="773" y="202"/>
                        <a:pt x="778" y="210"/>
                      </a:cubicBezTo>
                      <a:cubicBezTo>
                        <a:pt x="783" y="218"/>
                        <a:pt x="802" y="226"/>
                        <a:pt x="802" y="226"/>
                      </a:cubicBezTo>
                      <a:cubicBezTo>
                        <a:pt x="813" y="242"/>
                        <a:pt x="804" y="245"/>
                        <a:pt x="810" y="262"/>
                      </a:cubicBezTo>
                      <a:cubicBezTo>
                        <a:pt x="803" y="282"/>
                        <a:pt x="793" y="301"/>
                        <a:pt x="786" y="322"/>
                      </a:cubicBezTo>
                      <a:cubicBezTo>
                        <a:pt x="783" y="330"/>
                        <a:pt x="778" y="346"/>
                        <a:pt x="778" y="346"/>
                      </a:cubicBezTo>
                      <a:cubicBezTo>
                        <a:pt x="785" y="366"/>
                        <a:pt x="817" y="394"/>
                        <a:pt x="830" y="414"/>
                      </a:cubicBezTo>
                      <a:cubicBezTo>
                        <a:pt x="835" y="422"/>
                        <a:pt x="841" y="430"/>
                        <a:pt x="846" y="438"/>
                      </a:cubicBezTo>
                      <a:cubicBezTo>
                        <a:pt x="849" y="442"/>
                        <a:pt x="854" y="450"/>
                        <a:pt x="854" y="450"/>
                      </a:cubicBezTo>
                      <a:cubicBezTo>
                        <a:pt x="853" y="457"/>
                        <a:pt x="855" y="466"/>
                        <a:pt x="850" y="470"/>
                      </a:cubicBezTo>
                      <a:cubicBezTo>
                        <a:pt x="844" y="475"/>
                        <a:pt x="831" y="451"/>
                        <a:pt x="830" y="450"/>
                      </a:cubicBezTo>
                      <a:cubicBezTo>
                        <a:pt x="811" y="431"/>
                        <a:pt x="789" y="421"/>
                        <a:pt x="774" y="398"/>
                      </a:cubicBezTo>
                      <a:cubicBezTo>
                        <a:pt x="769" y="379"/>
                        <a:pt x="766" y="371"/>
                        <a:pt x="746" y="378"/>
                      </a:cubicBezTo>
                      <a:cubicBezTo>
                        <a:pt x="717" y="368"/>
                        <a:pt x="730" y="368"/>
                        <a:pt x="706" y="374"/>
                      </a:cubicBezTo>
                      <a:cubicBezTo>
                        <a:pt x="688" y="402"/>
                        <a:pt x="699" y="395"/>
                        <a:pt x="678" y="402"/>
                      </a:cubicBezTo>
                      <a:cubicBezTo>
                        <a:pt x="654" y="386"/>
                        <a:pt x="650" y="390"/>
                        <a:pt x="618" y="394"/>
                      </a:cubicBezTo>
                      <a:cubicBezTo>
                        <a:pt x="607" y="411"/>
                        <a:pt x="601" y="426"/>
                        <a:pt x="590" y="442"/>
                      </a:cubicBezTo>
                      <a:cubicBezTo>
                        <a:pt x="600" y="471"/>
                        <a:pt x="593" y="459"/>
                        <a:pt x="606" y="478"/>
                      </a:cubicBezTo>
                      <a:cubicBezTo>
                        <a:pt x="593" y="518"/>
                        <a:pt x="622" y="548"/>
                        <a:pt x="642" y="578"/>
                      </a:cubicBezTo>
                      <a:cubicBezTo>
                        <a:pt x="651" y="591"/>
                        <a:pt x="651" y="601"/>
                        <a:pt x="666" y="606"/>
                      </a:cubicBezTo>
                      <a:cubicBezTo>
                        <a:pt x="680" y="627"/>
                        <a:pt x="691" y="623"/>
                        <a:pt x="710" y="610"/>
                      </a:cubicBezTo>
                      <a:cubicBezTo>
                        <a:pt x="729" y="616"/>
                        <a:pt x="729" y="606"/>
                        <a:pt x="734" y="590"/>
                      </a:cubicBezTo>
                      <a:cubicBezTo>
                        <a:pt x="735" y="577"/>
                        <a:pt x="731" y="562"/>
                        <a:pt x="738" y="550"/>
                      </a:cubicBezTo>
                      <a:cubicBezTo>
                        <a:pt x="742" y="543"/>
                        <a:pt x="762" y="542"/>
                        <a:pt x="762" y="542"/>
                      </a:cubicBezTo>
                      <a:cubicBezTo>
                        <a:pt x="783" y="547"/>
                        <a:pt x="786" y="552"/>
                        <a:pt x="774" y="570"/>
                      </a:cubicBezTo>
                      <a:cubicBezTo>
                        <a:pt x="779" y="590"/>
                        <a:pt x="790" y="605"/>
                        <a:pt x="770" y="618"/>
                      </a:cubicBezTo>
                      <a:cubicBezTo>
                        <a:pt x="769" y="622"/>
                        <a:pt x="764" y="626"/>
                        <a:pt x="766" y="630"/>
                      </a:cubicBezTo>
                      <a:cubicBezTo>
                        <a:pt x="768" y="634"/>
                        <a:pt x="775" y="634"/>
                        <a:pt x="778" y="638"/>
                      </a:cubicBezTo>
                      <a:cubicBezTo>
                        <a:pt x="788" y="651"/>
                        <a:pt x="786" y="660"/>
                        <a:pt x="802" y="670"/>
                      </a:cubicBezTo>
                      <a:cubicBezTo>
                        <a:pt x="810" y="667"/>
                        <a:pt x="818" y="665"/>
                        <a:pt x="826" y="662"/>
                      </a:cubicBezTo>
                      <a:cubicBezTo>
                        <a:pt x="830" y="661"/>
                        <a:pt x="838" y="658"/>
                        <a:pt x="838" y="658"/>
                      </a:cubicBezTo>
                      <a:cubicBezTo>
                        <a:pt x="857" y="664"/>
                        <a:pt x="864" y="680"/>
                        <a:pt x="870" y="698"/>
                      </a:cubicBezTo>
                      <a:cubicBezTo>
                        <a:pt x="859" y="731"/>
                        <a:pt x="887" y="794"/>
                        <a:pt x="922" y="806"/>
                      </a:cubicBezTo>
                      <a:cubicBezTo>
                        <a:pt x="938" y="801"/>
                        <a:pt x="941" y="792"/>
                        <a:pt x="958" y="798"/>
                      </a:cubicBezTo>
                      <a:cubicBezTo>
                        <a:pt x="984" y="837"/>
                        <a:pt x="928" y="784"/>
                        <a:pt x="942" y="826"/>
                      </a:cubicBezTo>
                      <a:cubicBezTo>
                        <a:pt x="936" y="844"/>
                        <a:pt x="930" y="844"/>
                        <a:pt x="914" y="834"/>
                      </a:cubicBezTo>
                      <a:cubicBezTo>
                        <a:pt x="903" y="817"/>
                        <a:pt x="890" y="821"/>
                        <a:pt x="874" y="810"/>
                      </a:cubicBezTo>
                      <a:cubicBezTo>
                        <a:pt x="851" y="776"/>
                        <a:pt x="882" y="816"/>
                        <a:pt x="854" y="794"/>
                      </a:cubicBezTo>
                      <a:cubicBezTo>
                        <a:pt x="843" y="785"/>
                        <a:pt x="840" y="768"/>
                        <a:pt x="830" y="758"/>
                      </a:cubicBezTo>
                      <a:cubicBezTo>
                        <a:pt x="824" y="739"/>
                        <a:pt x="817" y="724"/>
                        <a:pt x="798" y="718"/>
                      </a:cubicBezTo>
                      <a:cubicBezTo>
                        <a:pt x="791" y="696"/>
                        <a:pt x="800" y="712"/>
                        <a:pt x="778" y="710"/>
                      </a:cubicBezTo>
                      <a:cubicBezTo>
                        <a:pt x="767" y="709"/>
                        <a:pt x="746" y="702"/>
                        <a:pt x="746" y="702"/>
                      </a:cubicBezTo>
                      <a:cubicBezTo>
                        <a:pt x="729" y="691"/>
                        <a:pt x="720" y="674"/>
                        <a:pt x="702" y="662"/>
                      </a:cubicBezTo>
                      <a:cubicBezTo>
                        <a:pt x="694" y="665"/>
                        <a:pt x="687" y="673"/>
                        <a:pt x="678" y="674"/>
                      </a:cubicBezTo>
                      <a:cubicBezTo>
                        <a:pt x="657" y="677"/>
                        <a:pt x="630" y="657"/>
                        <a:pt x="614" y="646"/>
                      </a:cubicBezTo>
                      <a:cubicBezTo>
                        <a:pt x="600" y="637"/>
                        <a:pt x="580" y="639"/>
                        <a:pt x="566" y="630"/>
                      </a:cubicBezTo>
                      <a:cubicBezTo>
                        <a:pt x="546" y="617"/>
                        <a:pt x="525" y="607"/>
                        <a:pt x="506" y="594"/>
                      </a:cubicBezTo>
                      <a:cubicBezTo>
                        <a:pt x="513" y="572"/>
                        <a:pt x="509" y="551"/>
                        <a:pt x="490" y="538"/>
                      </a:cubicBezTo>
                      <a:cubicBezTo>
                        <a:pt x="485" y="522"/>
                        <a:pt x="476" y="515"/>
                        <a:pt x="462" y="506"/>
                      </a:cubicBezTo>
                      <a:cubicBezTo>
                        <a:pt x="441" y="474"/>
                        <a:pt x="469" y="513"/>
                        <a:pt x="442" y="486"/>
                      </a:cubicBezTo>
                      <a:cubicBezTo>
                        <a:pt x="436" y="480"/>
                        <a:pt x="436" y="468"/>
                        <a:pt x="430" y="462"/>
                      </a:cubicBezTo>
                      <a:cubicBezTo>
                        <a:pt x="427" y="459"/>
                        <a:pt x="422" y="459"/>
                        <a:pt x="418" y="458"/>
                      </a:cubicBezTo>
                      <a:cubicBezTo>
                        <a:pt x="407" y="447"/>
                        <a:pt x="382" y="430"/>
                        <a:pt x="382" y="430"/>
                      </a:cubicBezTo>
                      <a:cubicBezTo>
                        <a:pt x="371" y="413"/>
                        <a:pt x="358" y="399"/>
                        <a:pt x="346" y="382"/>
                      </a:cubicBezTo>
                      <a:cubicBezTo>
                        <a:pt x="344" y="378"/>
                        <a:pt x="345" y="373"/>
                        <a:pt x="342" y="370"/>
                      </a:cubicBezTo>
                      <a:cubicBezTo>
                        <a:pt x="339" y="367"/>
                        <a:pt x="334" y="367"/>
                        <a:pt x="330" y="366"/>
                      </a:cubicBezTo>
                      <a:cubicBezTo>
                        <a:pt x="322" y="390"/>
                        <a:pt x="342" y="398"/>
                        <a:pt x="354" y="414"/>
                      </a:cubicBezTo>
                      <a:cubicBezTo>
                        <a:pt x="368" y="432"/>
                        <a:pt x="372" y="446"/>
                        <a:pt x="390" y="458"/>
                      </a:cubicBezTo>
                      <a:cubicBezTo>
                        <a:pt x="409" y="487"/>
                        <a:pt x="399" y="475"/>
                        <a:pt x="418" y="494"/>
                      </a:cubicBezTo>
                      <a:cubicBezTo>
                        <a:pt x="423" y="510"/>
                        <a:pt x="428" y="517"/>
                        <a:pt x="442" y="526"/>
                      </a:cubicBezTo>
                      <a:cubicBezTo>
                        <a:pt x="450" y="550"/>
                        <a:pt x="432" y="533"/>
                        <a:pt x="422" y="526"/>
                      </a:cubicBezTo>
                      <a:cubicBezTo>
                        <a:pt x="399" y="492"/>
                        <a:pt x="430" y="532"/>
                        <a:pt x="402" y="510"/>
                      </a:cubicBezTo>
                      <a:cubicBezTo>
                        <a:pt x="398" y="507"/>
                        <a:pt x="397" y="501"/>
                        <a:pt x="394" y="498"/>
                      </a:cubicBezTo>
                      <a:cubicBezTo>
                        <a:pt x="391" y="495"/>
                        <a:pt x="386" y="493"/>
                        <a:pt x="382" y="490"/>
                      </a:cubicBezTo>
                      <a:cubicBezTo>
                        <a:pt x="377" y="474"/>
                        <a:pt x="370" y="471"/>
                        <a:pt x="354" y="466"/>
                      </a:cubicBezTo>
                      <a:cubicBezTo>
                        <a:pt x="344" y="452"/>
                        <a:pt x="340" y="447"/>
                        <a:pt x="346" y="430"/>
                      </a:cubicBezTo>
                      <a:cubicBezTo>
                        <a:pt x="338" y="418"/>
                        <a:pt x="314" y="402"/>
                        <a:pt x="314" y="402"/>
                      </a:cubicBezTo>
                      <a:cubicBezTo>
                        <a:pt x="306" y="390"/>
                        <a:pt x="298" y="378"/>
                        <a:pt x="290" y="366"/>
                      </a:cubicBezTo>
                      <a:cubicBezTo>
                        <a:pt x="284" y="357"/>
                        <a:pt x="273" y="354"/>
                        <a:pt x="266" y="346"/>
                      </a:cubicBezTo>
                      <a:cubicBezTo>
                        <a:pt x="263" y="342"/>
                        <a:pt x="262" y="337"/>
                        <a:pt x="258" y="334"/>
                      </a:cubicBezTo>
                      <a:cubicBezTo>
                        <a:pt x="243" y="324"/>
                        <a:pt x="225" y="324"/>
                        <a:pt x="210" y="314"/>
                      </a:cubicBezTo>
                      <a:cubicBezTo>
                        <a:pt x="201" y="300"/>
                        <a:pt x="194" y="291"/>
                        <a:pt x="178" y="286"/>
                      </a:cubicBezTo>
                      <a:cubicBezTo>
                        <a:pt x="160" y="260"/>
                        <a:pt x="192" y="247"/>
                        <a:pt x="154" y="238"/>
                      </a:cubicBezTo>
                      <a:cubicBezTo>
                        <a:pt x="111" y="209"/>
                        <a:pt x="106" y="149"/>
                        <a:pt x="90" y="102"/>
                      </a:cubicBezTo>
                      <a:cubicBezTo>
                        <a:pt x="86" y="90"/>
                        <a:pt x="76" y="73"/>
                        <a:pt x="66" y="66"/>
                      </a:cubicBezTo>
                      <a:cubicBezTo>
                        <a:pt x="58" y="60"/>
                        <a:pt x="42" y="50"/>
                        <a:pt x="42" y="50"/>
                      </a:cubicBezTo>
                      <a:cubicBezTo>
                        <a:pt x="39" y="46"/>
                        <a:pt x="38" y="41"/>
                        <a:pt x="34" y="38"/>
                      </a:cubicBezTo>
                      <a:cubicBezTo>
                        <a:pt x="27" y="34"/>
                        <a:pt x="10" y="30"/>
                        <a:pt x="10" y="30"/>
                      </a:cubicBezTo>
                      <a:cubicBezTo>
                        <a:pt x="0" y="1"/>
                        <a:pt x="31" y="17"/>
                        <a:pt x="46" y="22"/>
                      </a:cubicBezTo>
                      <a:cubicBezTo>
                        <a:pt x="65" y="51"/>
                        <a:pt x="61" y="41"/>
                        <a:pt x="86" y="58"/>
                      </a:cubicBezTo>
                      <a:cubicBezTo>
                        <a:pt x="94" y="70"/>
                        <a:pt x="94" y="93"/>
                        <a:pt x="102" y="70"/>
                      </a:cubicBezTo>
                      <a:cubicBezTo>
                        <a:pt x="95" y="49"/>
                        <a:pt x="82" y="62"/>
                        <a:pt x="82" y="3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3" name="Freeform 32"/>
                <p:cNvSpPr>
                  <a:spLocks/>
                </p:cNvSpPr>
                <p:nvPr userDrawn="1"/>
              </p:nvSpPr>
              <p:spPr bwMode="ltGray">
                <a:xfrm>
                  <a:off x="3577" y="490"/>
                  <a:ext cx="36" cy="39"/>
                </a:xfrm>
                <a:custGeom>
                  <a:avLst/>
                  <a:gdLst>
                    <a:gd name="T0" fmla="*/ 6 w 36"/>
                    <a:gd name="T1" fmla="*/ 6 h 48"/>
                    <a:gd name="T2" fmla="*/ 10 w 36"/>
                    <a:gd name="T3" fmla="*/ 9 h 48"/>
                    <a:gd name="T4" fmla="*/ 6 w 36"/>
                    <a:gd name="T5" fmla="*/ 6 h 4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6" h="48">
                      <a:moveTo>
                        <a:pt x="6" y="28"/>
                      </a:moveTo>
                      <a:cubicBezTo>
                        <a:pt x="25" y="0"/>
                        <a:pt x="36" y="31"/>
                        <a:pt x="10" y="48"/>
                      </a:cubicBezTo>
                      <a:cubicBezTo>
                        <a:pt x="0" y="34"/>
                        <a:pt x="0" y="40"/>
                        <a:pt x="6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4" name="Freeform 33"/>
                <p:cNvSpPr>
                  <a:spLocks/>
                </p:cNvSpPr>
                <p:nvPr userDrawn="1"/>
              </p:nvSpPr>
              <p:spPr bwMode="ltGray">
                <a:xfrm>
                  <a:off x="3549" y="475"/>
                  <a:ext cx="38" cy="29"/>
                </a:xfrm>
                <a:custGeom>
                  <a:avLst/>
                  <a:gdLst>
                    <a:gd name="T0" fmla="*/ 0 w 36"/>
                    <a:gd name="T1" fmla="*/ 2 h 37"/>
                    <a:gd name="T2" fmla="*/ 20 w 36"/>
                    <a:gd name="T3" fmla="*/ 1 h 37"/>
                    <a:gd name="T4" fmla="*/ 55 w 36"/>
                    <a:gd name="T5" fmla="*/ 2 h 37"/>
                    <a:gd name="T6" fmla="*/ 8 w 36"/>
                    <a:gd name="T7" fmla="*/ 2 h 37"/>
                    <a:gd name="T8" fmla="*/ 0 w 36"/>
                    <a:gd name="T9" fmla="*/ 2 h 37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6" h="37">
                      <a:moveTo>
                        <a:pt x="0" y="5"/>
                      </a:moveTo>
                      <a:cubicBezTo>
                        <a:pt x="4" y="4"/>
                        <a:pt x="8" y="0"/>
                        <a:pt x="12" y="1"/>
                      </a:cubicBezTo>
                      <a:cubicBezTo>
                        <a:pt x="21" y="4"/>
                        <a:pt x="36" y="17"/>
                        <a:pt x="36" y="17"/>
                      </a:cubicBezTo>
                      <a:cubicBezTo>
                        <a:pt x="29" y="37"/>
                        <a:pt x="22" y="26"/>
                        <a:pt x="8" y="17"/>
                      </a:cubicBezTo>
                      <a:cubicBezTo>
                        <a:pt x="5" y="13"/>
                        <a:pt x="0" y="5"/>
                        <a:pt x="0" y="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5" name="Freeform 34"/>
                <p:cNvSpPr>
                  <a:spLocks/>
                </p:cNvSpPr>
                <p:nvPr userDrawn="1"/>
              </p:nvSpPr>
              <p:spPr bwMode="ltGray">
                <a:xfrm>
                  <a:off x="4686" y="394"/>
                  <a:ext cx="171" cy="81"/>
                </a:xfrm>
                <a:custGeom>
                  <a:avLst/>
                  <a:gdLst>
                    <a:gd name="T0" fmla="*/ 0 w 170"/>
                    <a:gd name="T1" fmla="*/ 13 h 96"/>
                    <a:gd name="T2" fmla="*/ 28 w 170"/>
                    <a:gd name="T3" fmla="*/ 7 h 96"/>
                    <a:gd name="T4" fmla="*/ 56 w 170"/>
                    <a:gd name="T5" fmla="*/ 6 h 96"/>
                    <a:gd name="T6" fmla="*/ 80 w 170"/>
                    <a:gd name="T7" fmla="*/ 3 h 96"/>
                    <a:gd name="T8" fmla="*/ 64 w 170"/>
                    <a:gd name="T9" fmla="*/ 7 h 96"/>
                    <a:gd name="T10" fmla="*/ 132 w 170"/>
                    <a:gd name="T11" fmla="*/ 13 h 96"/>
                    <a:gd name="T12" fmla="*/ 168 w 170"/>
                    <a:gd name="T13" fmla="*/ 17 h 96"/>
                    <a:gd name="T14" fmla="*/ 124 w 170"/>
                    <a:gd name="T15" fmla="*/ 20 h 96"/>
                    <a:gd name="T16" fmla="*/ 96 w 170"/>
                    <a:gd name="T17" fmla="*/ 15 h 96"/>
                    <a:gd name="T18" fmla="*/ 76 w 170"/>
                    <a:gd name="T19" fmla="*/ 14 h 96"/>
                    <a:gd name="T20" fmla="*/ 24 w 170"/>
                    <a:gd name="T21" fmla="*/ 11 h 96"/>
                    <a:gd name="T22" fmla="*/ 0 w 170"/>
                    <a:gd name="T23" fmla="*/ 13 h 9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60000 65536"/>
                    <a:gd name="T34" fmla="*/ 0 60000 65536"/>
                    <a:gd name="T35" fmla="*/ 0 60000 65536"/>
                  </a:gdLst>
                  <a:ahLst/>
                  <a:cxnLst>
                    <a:cxn ang="T24">
                      <a:pos x="T0" y="T1"/>
                    </a:cxn>
                    <a:cxn ang="T25">
                      <a:pos x="T2" y="T3"/>
                    </a:cxn>
                    <a:cxn ang="T26">
                      <a:pos x="T4" y="T5"/>
                    </a:cxn>
                    <a:cxn ang="T27">
                      <a:pos x="T6" y="T7"/>
                    </a:cxn>
                    <a:cxn ang="T28">
                      <a:pos x="T8" y="T9"/>
                    </a:cxn>
                    <a:cxn ang="T29">
                      <a:pos x="T10" y="T11"/>
                    </a:cxn>
                    <a:cxn ang="T30">
                      <a:pos x="T12" y="T13"/>
                    </a:cxn>
                    <a:cxn ang="T31">
                      <a:pos x="T14" y="T15"/>
                    </a:cxn>
                    <a:cxn ang="T32">
                      <a:pos x="T16" y="T17"/>
                    </a:cxn>
                    <a:cxn ang="T33">
                      <a:pos x="T18" y="T19"/>
                    </a:cxn>
                    <a:cxn ang="T34">
                      <a:pos x="T20" y="T21"/>
                    </a:cxn>
                    <a:cxn ang="T35">
                      <a:pos x="T22" y="T23"/>
                    </a:cxn>
                  </a:cxnLst>
                  <a:rect l="0" t="0" r="r" b="b"/>
                  <a:pathLst>
                    <a:path w="170" h="96">
                      <a:moveTo>
                        <a:pt x="0" y="49"/>
                      </a:moveTo>
                      <a:cubicBezTo>
                        <a:pt x="5" y="33"/>
                        <a:pt x="12" y="30"/>
                        <a:pt x="28" y="25"/>
                      </a:cubicBezTo>
                      <a:cubicBezTo>
                        <a:pt x="20" y="0"/>
                        <a:pt x="42" y="16"/>
                        <a:pt x="56" y="21"/>
                      </a:cubicBezTo>
                      <a:cubicBezTo>
                        <a:pt x="56" y="21"/>
                        <a:pt x="77" y="6"/>
                        <a:pt x="80" y="9"/>
                      </a:cubicBezTo>
                      <a:cubicBezTo>
                        <a:pt x="85" y="14"/>
                        <a:pt x="71" y="23"/>
                        <a:pt x="64" y="25"/>
                      </a:cubicBezTo>
                      <a:cubicBezTo>
                        <a:pt x="82" y="37"/>
                        <a:pt x="103" y="42"/>
                        <a:pt x="124" y="49"/>
                      </a:cubicBezTo>
                      <a:cubicBezTo>
                        <a:pt x="136" y="53"/>
                        <a:pt x="160" y="65"/>
                        <a:pt x="160" y="65"/>
                      </a:cubicBezTo>
                      <a:cubicBezTo>
                        <a:pt x="170" y="96"/>
                        <a:pt x="134" y="83"/>
                        <a:pt x="116" y="77"/>
                      </a:cubicBezTo>
                      <a:cubicBezTo>
                        <a:pt x="109" y="57"/>
                        <a:pt x="116" y="66"/>
                        <a:pt x="88" y="57"/>
                      </a:cubicBezTo>
                      <a:cubicBezTo>
                        <a:pt x="84" y="56"/>
                        <a:pt x="76" y="53"/>
                        <a:pt x="76" y="53"/>
                      </a:cubicBezTo>
                      <a:cubicBezTo>
                        <a:pt x="57" y="34"/>
                        <a:pt x="53" y="37"/>
                        <a:pt x="24" y="41"/>
                      </a:cubicBezTo>
                      <a:cubicBezTo>
                        <a:pt x="9" y="51"/>
                        <a:pt x="17" y="49"/>
                        <a:pt x="0" y="4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6" name="Freeform 35"/>
                <p:cNvSpPr>
                  <a:spLocks/>
                </p:cNvSpPr>
                <p:nvPr userDrawn="1"/>
              </p:nvSpPr>
              <p:spPr bwMode="ltGray">
                <a:xfrm>
                  <a:off x="4867" y="460"/>
                  <a:ext cx="138" cy="37"/>
                </a:xfrm>
                <a:custGeom>
                  <a:avLst/>
                  <a:gdLst>
                    <a:gd name="T0" fmla="*/ 0 w 138"/>
                    <a:gd name="T1" fmla="*/ 0 h 44"/>
                    <a:gd name="T2" fmla="*/ 52 w 138"/>
                    <a:gd name="T3" fmla="*/ 3 h 44"/>
                    <a:gd name="T4" fmla="*/ 88 w 138"/>
                    <a:gd name="T5" fmla="*/ 6 h 44"/>
                    <a:gd name="T6" fmla="*/ 112 w 138"/>
                    <a:gd name="T7" fmla="*/ 5 h 44"/>
                    <a:gd name="T8" fmla="*/ 108 w 138"/>
                    <a:gd name="T9" fmla="*/ 11 h 44"/>
                    <a:gd name="T10" fmla="*/ 64 w 138"/>
                    <a:gd name="T11" fmla="*/ 10 h 44"/>
                    <a:gd name="T12" fmla="*/ 0 w 138"/>
                    <a:gd name="T13" fmla="*/ 9 h 44"/>
                    <a:gd name="T14" fmla="*/ 28 w 138"/>
                    <a:gd name="T15" fmla="*/ 5 h 44"/>
                    <a:gd name="T16" fmla="*/ 0 w 138"/>
                    <a:gd name="T17" fmla="*/ 0 h 44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138" h="44">
                      <a:moveTo>
                        <a:pt x="0" y="0"/>
                      </a:moveTo>
                      <a:cubicBezTo>
                        <a:pt x="19" y="3"/>
                        <a:pt x="35" y="10"/>
                        <a:pt x="52" y="4"/>
                      </a:cubicBezTo>
                      <a:cubicBezTo>
                        <a:pt x="87" y="11"/>
                        <a:pt x="61" y="15"/>
                        <a:pt x="88" y="24"/>
                      </a:cubicBezTo>
                      <a:cubicBezTo>
                        <a:pt x="96" y="23"/>
                        <a:pt x="104" y="19"/>
                        <a:pt x="112" y="20"/>
                      </a:cubicBezTo>
                      <a:cubicBezTo>
                        <a:pt x="138" y="23"/>
                        <a:pt x="118" y="41"/>
                        <a:pt x="108" y="44"/>
                      </a:cubicBezTo>
                      <a:cubicBezTo>
                        <a:pt x="78" y="34"/>
                        <a:pt x="92" y="34"/>
                        <a:pt x="64" y="40"/>
                      </a:cubicBezTo>
                      <a:cubicBezTo>
                        <a:pt x="41" y="37"/>
                        <a:pt x="22" y="41"/>
                        <a:pt x="0" y="36"/>
                      </a:cubicBezTo>
                      <a:cubicBezTo>
                        <a:pt x="6" y="11"/>
                        <a:pt x="7" y="27"/>
                        <a:pt x="28" y="20"/>
                      </a:cubicBezTo>
                      <a:cubicBezTo>
                        <a:pt x="17" y="13"/>
                        <a:pt x="0" y="13"/>
                        <a:pt x="0" y="0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7" name="Freeform 36"/>
                <p:cNvSpPr>
                  <a:spLocks/>
                </p:cNvSpPr>
                <p:nvPr userDrawn="1"/>
              </p:nvSpPr>
              <p:spPr bwMode="ltGray">
                <a:xfrm>
                  <a:off x="4794" y="480"/>
                  <a:ext cx="56" cy="34"/>
                </a:xfrm>
                <a:custGeom>
                  <a:avLst/>
                  <a:gdLst>
                    <a:gd name="T0" fmla="*/ 17 w 57"/>
                    <a:gd name="T1" fmla="*/ 5 h 42"/>
                    <a:gd name="T2" fmla="*/ 29 w 57"/>
                    <a:gd name="T3" fmla="*/ 2 h 42"/>
                    <a:gd name="T4" fmla="*/ 17 w 57"/>
                    <a:gd name="T5" fmla="*/ 5 h 4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57" h="42">
                      <a:moveTo>
                        <a:pt x="17" y="25"/>
                      </a:moveTo>
                      <a:cubicBezTo>
                        <a:pt x="0" y="0"/>
                        <a:pt x="21" y="9"/>
                        <a:pt x="37" y="13"/>
                      </a:cubicBezTo>
                      <a:cubicBezTo>
                        <a:pt x="57" y="42"/>
                        <a:pt x="30" y="25"/>
                        <a:pt x="1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8" name="Freeform 37"/>
                <p:cNvSpPr>
                  <a:spLocks/>
                </p:cNvSpPr>
                <p:nvPr userDrawn="1"/>
              </p:nvSpPr>
              <p:spPr bwMode="ltGray">
                <a:xfrm>
                  <a:off x="4757" y="375"/>
                  <a:ext cx="37" cy="44"/>
                </a:xfrm>
                <a:custGeom>
                  <a:avLst/>
                  <a:gdLst>
                    <a:gd name="T0" fmla="*/ 11 w 39"/>
                    <a:gd name="T1" fmla="*/ 8 h 52"/>
                    <a:gd name="T2" fmla="*/ 11 w 39"/>
                    <a:gd name="T3" fmla="*/ 0 h 52"/>
                    <a:gd name="T4" fmla="*/ 11 w 39"/>
                    <a:gd name="T5" fmla="*/ 8 h 52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9" h="52">
                      <a:moveTo>
                        <a:pt x="19" y="32"/>
                      </a:moveTo>
                      <a:cubicBezTo>
                        <a:pt x="13" y="14"/>
                        <a:pt x="0" y="13"/>
                        <a:pt x="19" y="0"/>
                      </a:cubicBezTo>
                      <a:cubicBezTo>
                        <a:pt x="23" y="5"/>
                        <a:pt x="39" y="52"/>
                        <a:pt x="19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69" name="Freeform 38"/>
                <p:cNvSpPr>
                  <a:spLocks/>
                </p:cNvSpPr>
                <p:nvPr userDrawn="1"/>
              </p:nvSpPr>
              <p:spPr bwMode="ltGray">
                <a:xfrm>
                  <a:off x="5054" y="507"/>
                  <a:ext cx="45" cy="66"/>
                </a:xfrm>
                <a:custGeom>
                  <a:avLst/>
                  <a:gdLst>
                    <a:gd name="T0" fmla="*/ 4 w 44"/>
                    <a:gd name="T1" fmla="*/ 2 h 80"/>
                    <a:gd name="T2" fmla="*/ 20 w 44"/>
                    <a:gd name="T3" fmla="*/ 7 h 80"/>
                    <a:gd name="T4" fmla="*/ 32 w 44"/>
                    <a:gd name="T5" fmla="*/ 10 h 80"/>
                    <a:gd name="T6" fmla="*/ 44 w 44"/>
                    <a:gd name="T7" fmla="*/ 12 h 80"/>
                    <a:gd name="T8" fmla="*/ 32 w 44"/>
                    <a:gd name="T9" fmla="*/ 16 h 80"/>
                    <a:gd name="T10" fmla="*/ 0 w 44"/>
                    <a:gd name="T11" fmla="*/ 5 h 80"/>
                    <a:gd name="T12" fmla="*/ 4 w 44"/>
                    <a:gd name="T13" fmla="*/ 2 h 8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44" h="80">
                      <a:moveTo>
                        <a:pt x="4" y="9"/>
                      </a:moveTo>
                      <a:cubicBezTo>
                        <a:pt x="9" y="17"/>
                        <a:pt x="18" y="24"/>
                        <a:pt x="20" y="33"/>
                      </a:cubicBezTo>
                      <a:cubicBezTo>
                        <a:pt x="21" y="38"/>
                        <a:pt x="21" y="45"/>
                        <a:pt x="24" y="49"/>
                      </a:cubicBezTo>
                      <a:cubicBezTo>
                        <a:pt x="27" y="52"/>
                        <a:pt x="32" y="52"/>
                        <a:pt x="36" y="53"/>
                      </a:cubicBezTo>
                      <a:cubicBezTo>
                        <a:pt x="41" y="68"/>
                        <a:pt x="44" y="80"/>
                        <a:pt x="24" y="73"/>
                      </a:cubicBezTo>
                      <a:cubicBezTo>
                        <a:pt x="19" y="55"/>
                        <a:pt x="11" y="37"/>
                        <a:pt x="0" y="21"/>
                      </a:cubicBezTo>
                      <a:cubicBezTo>
                        <a:pt x="4" y="4"/>
                        <a:pt x="4" y="0"/>
                        <a:pt x="4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0" name="Freeform 39"/>
                <p:cNvSpPr>
                  <a:spLocks/>
                </p:cNvSpPr>
                <p:nvPr userDrawn="1"/>
              </p:nvSpPr>
              <p:spPr bwMode="ltGray">
                <a:xfrm>
                  <a:off x="4260" y="6"/>
                  <a:ext cx="480" cy="100"/>
                </a:xfrm>
                <a:custGeom>
                  <a:avLst/>
                  <a:gdLst>
                    <a:gd name="T0" fmla="*/ 5234 w 323"/>
                    <a:gd name="T1" fmla="*/ 48 h 64"/>
                    <a:gd name="T2" fmla="*/ 5490 w 323"/>
                    <a:gd name="T3" fmla="*/ 286 h 64"/>
                    <a:gd name="T4" fmla="*/ 5589 w 323"/>
                    <a:gd name="T5" fmla="*/ 0 h 64"/>
                    <a:gd name="T6" fmla="*/ 6311 w 323"/>
                    <a:gd name="T7" fmla="*/ 0 h 64"/>
                    <a:gd name="T8" fmla="*/ 6842 w 323"/>
                    <a:gd name="T9" fmla="*/ 616 h 64"/>
                    <a:gd name="T10" fmla="*/ 7577 w 323"/>
                    <a:gd name="T11" fmla="*/ 361 h 64"/>
                    <a:gd name="T12" fmla="*/ 7473 w 323"/>
                    <a:gd name="T13" fmla="*/ 1016 h 64"/>
                    <a:gd name="T14" fmla="*/ 7084 w 323"/>
                    <a:gd name="T15" fmla="*/ 1653 h 64"/>
                    <a:gd name="T16" fmla="*/ 7007 w 323"/>
                    <a:gd name="T17" fmla="*/ 1016 h 64"/>
                    <a:gd name="T18" fmla="*/ 6842 w 323"/>
                    <a:gd name="T19" fmla="*/ 1091 h 64"/>
                    <a:gd name="T20" fmla="*/ 6650 w 323"/>
                    <a:gd name="T21" fmla="*/ 1016 h 64"/>
                    <a:gd name="T22" fmla="*/ 6252 w 323"/>
                    <a:gd name="T23" fmla="*/ 755 h 64"/>
                    <a:gd name="T24" fmla="*/ 5429 w 323"/>
                    <a:gd name="T25" fmla="*/ 1342 h 64"/>
                    <a:gd name="T26" fmla="*/ 4785 w 323"/>
                    <a:gd name="T27" fmla="*/ 1575 h 64"/>
                    <a:gd name="T28" fmla="*/ 5038 w 323"/>
                    <a:gd name="T29" fmla="*/ 2022 h 64"/>
                    <a:gd name="T30" fmla="*/ 4475 w 323"/>
                    <a:gd name="T31" fmla="*/ 2223 h 64"/>
                    <a:gd name="T32" fmla="*/ 4012 w 323"/>
                    <a:gd name="T33" fmla="*/ 2152 h 64"/>
                    <a:gd name="T34" fmla="*/ 4207 w 323"/>
                    <a:gd name="T35" fmla="*/ 2022 h 64"/>
                    <a:gd name="T36" fmla="*/ 4057 w 323"/>
                    <a:gd name="T37" fmla="*/ 1423 h 64"/>
                    <a:gd name="T38" fmla="*/ 4012 w 323"/>
                    <a:gd name="T39" fmla="*/ 1091 h 64"/>
                    <a:gd name="T40" fmla="*/ 3761 w 323"/>
                    <a:gd name="T41" fmla="*/ 825 h 64"/>
                    <a:gd name="T42" fmla="*/ 3384 w 323"/>
                    <a:gd name="T43" fmla="*/ 963 h 64"/>
                    <a:gd name="T44" fmla="*/ 3189 w 323"/>
                    <a:gd name="T45" fmla="*/ 963 h 64"/>
                    <a:gd name="T46" fmla="*/ 2929 w 323"/>
                    <a:gd name="T47" fmla="*/ 881 h 64"/>
                    <a:gd name="T48" fmla="*/ 1971 w 323"/>
                    <a:gd name="T49" fmla="*/ 75 h 64"/>
                    <a:gd name="T50" fmla="*/ 1413 w 323"/>
                    <a:gd name="T51" fmla="*/ 495 h 64"/>
                    <a:gd name="T52" fmla="*/ 1 w 323"/>
                    <a:gd name="T53" fmla="*/ 0 h 64"/>
                    <a:gd name="T54" fmla="*/ 5234 w 323"/>
                    <a:gd name="T55" fmla="*/ 48 h 64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323" h="64">
                      <a:moveTo>
                        <a:pt x="220" y="1"/>
                      </a:moveTo>
                      <a:cubicBezTo>
                        <a:pt x="215" y="12"/>
                        <a:pt x="225" y="17"/>
                        <a:pt x="231" y="8"/>
                      </a:cubicBezTo>
                      <a:cubicBezTo>
                        <a:pt x="235" y="0"/>
                        <a:pt x="229" y="7"/>
                        <a:pt x="235" y="0"/>
                      </a:cubicBezTo>
                      <a:lnTo>
                        <a:pt x="265" y="0"/>
                      </a:lnTo>
                      <a:cubicBezTo>
                        <a:pt x="277" y="6"/>
                        <a:pt x="276" y="11"/>
                        <a:pt x="287" y="17"/>
                      </a:cubicBezTo>
                      <a:cubicBezTo>
                        <a:pt x="308" y="11"/>
                        <a:pt x="293" y="7"/>
                        <a:pt x="319" y="10"/>
                      </a:cubicBezTo>
                      <a:cubicBezTo>
                        <a:pt x="323" y="19"/>
                        <a:pt x="321" y="22"/>
                        <a:pt x="314" y="29"/>
                      </a:cubicBezTo>
                      <a:cubicBezTo>
                        <a:pt x="312" y="39"/>
                        <a:pt x="313" y="50"/>
                        <a:pt x="298" y="46"/>
                      </a:cubicBezTo>
                      <a:cubicBezTo>
                        <a:pt x="297" y="40"/>
                        <a:pt x="298" y="34"/>
                        <a:pt x="295" y="29"/>
                      </a:cubicBezTo>
                      <a:cubicBezTo>
                        <a:pt x="294" y="27"/>
                        <a:pt x="290" y="31"/>
                        <a:pt x="287" y="31"/>
                      </a:cubicBezTo>
                      <a:cubicBezTo>
                        <a:pt x="284" y="31"/>
                        <a:pt x="282" y="30"/>
                        <a:pt x="279" y="29"/>
                      </a:cubicBezTo>
                      <a:cubicBezTo>
                        <a:pt x="274" y="27"/>
                        <a:pt x="263" y="21"/>
                        <a:pt x="263" y="21"/>
                      </a:cubicBezTo>
                      <a:cubicBezTo>
                        <a:pt x="249" y="23"/>
                        <a:pt x="241" y="31"/>
                        <a:pt x="228" y="38"/>
                      </a:cubicBezTo>
                      <a:cubicBezTo>
                        <a:pt x="220" y="41"/>
                        <a:pt x="209" y="42"/>
                        <a:pt x="201" y="44"/>
                      </a:cubicBezTo>
                      <a:cubicBezTo>
                        <a:pt x="193" y="54"/>
                        <a:pt x="200" y="53"/>
                        <a:pt x="212" y="57"/>
                      </a:cubicBezTo>
                      <a:cubicBezTo>
                        <a:pt x="200" y="62"/>
                        <a:pt x="199" y="57"/>
                        <a:pt x="188" y="63"/>
                      </a:cubicBezTo>
                      <a:cubicBezTo>
                        <a:pt x="181" y="62"/>
                        <a:pt x="174" y="64"/>
                        <a:pt x="169" y="61"/>
                      </a:cubicBezTo>
                      <a:cubicBezTo>
                        <a:pt x="166" y="59"/>
                        <a:pt x="175" y="59"/>
                        <a:pt x="177" y="57"/>
                      </a:cubicBezTo>
                      <a:cubicBezTo>
                        <a:pt x="181" y="48"/>
                        <a:pt x="149" y="28"/>
                        <a:pt x="171" y="40"/>
                      </a:cubicBezTo>
                      <a:cubicBezTo>
                        <a:pt x="184" y="55"/>
                        <a:pt x="184" y="36"/>
                        <a:pt x="169" y="31"/>
                      </a:cubicBezTo>
                      <a:cubicBezTo>
                        <a:pt x="167" y="27"/>
                        <a:pt x="167" y="22"/>
                        <a:pt x="158" y="23"/>
                      </a:cubicBezTo>
                      <a:cubicBezTo>
                        <a:pt x="153" y="23"/>
                        <a:pt x="142" y="27"/>
                        <a:pt x="142" y="27"/>
                      </a:cubicBezTo>
                      <a:cubicBezTo>
                        <a:pt x="136" y="39"/>
                        <a:pt x="143" y="31"/>
                        <a:pt x="134" y="27"/>
                      </a:cubicBezTo>
                      <a:cubicBezTo>
                        <a:pt x="130" y="25"/>
                        <a:pt x="126" y="25"/>
                        <a:pt x="123" y="25"/>
                      </a:cubicBezTo>
                      <a:cubicBezTo>
                        <a:pt x="117" y="11"/>
                        <a:pt x="100" y="6"/>
                        <a:pt x="83" y="2"/>
                      </a:cubicBezTo>
                      <a:cubicBezTo>
                        <a:pt x="70" y="4"/>
                        <a:pt x="69" y="9"/>
                        <a:pt x="59" y="14"/>
                      </a:cubicBezTo>
                      <a:cubicBezTo>
                        <a:pt x="45" y="14"/>
                        <a:pt x="0" y="12"/>
                        <a:pt x="1" y="0"/>
                      </a:cubicBezTo>
                      <a:lnTo>
                        <a:pt x="220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1" name="Freeform 40"/>
                <p:cNvSpPr>
                  <a:spLocks/>
                </p:cNvSpPr>
                <p:nvPr userDrawn="1"/>
              </p:nvSpPr>
              <p:spPr bwMode="ltGray">
                <a:xfrm>
                  <a:off x="3835" y="3"/>
                  <a:ext cx="446" cy="49"/>
                </a:xfrm>
                <a:custGeom>
                  <a:avLst/>
                  <a:gdLst>
                    <a:gd name="T0" fmla="*/ 2507 w 300"/>
                    <a:gd name="T1" fmla="*/ 1204 h 31"/>
                    <a:gd name="T2" fmla="*/ 730 w 300"/>
                    <a:gd name="T3" fmla="*/ 52 h 31"/>
                    <a:gd name="T4" fmla="*/ 6804 w 300"/>
                    <a:gd name="T5" fmla="*/ 0 h 31"/>
                    <a:gd name="T6" fmla="*/ 7057 w 300"/>
                    <a:gd name="T7" fmla="*/ 545 h 31"/>
                    <a:gd name="T8" fmla="*/ 6295 w 300"/>
                    <a:gd name="T9" fmla="*/ 624 h 31"/>
                    <a:gd name="T10" fmla="*/ 2507 w 300"/>
                    <a:gd name="T11" fmla="*/ 1204 h 31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300" h="31">
                      <a:moveTo>
                        <a:pt x="105" y="31"/>
                      </a:moveTo>
                      <a:cubicBezTo>
                        <a:pt x="83" y="19"/>
                        <a:pt x="0" y="6"/>
                        <a:pt x="30" y="1"/>
                      </a:cubicBezTo>
                      <a:lnTo>
                        <a:pt x="285" y="0"/>
                      </a:lnTo>
                      <a:cubicBezTo>
                        <a:pt x="296" y="4"/>
                        <a:pt x="300" y="5"/>
                        <a:pt x="296" y="14"/>
                      </a:cubicBezTo>
                      <a:cubicBezTo>
                        <a:pt x="285" y="11"/>
                        <a:pt x="276" y="16"/>
                        <a:pt x="264" y="16"/>
                      </a:cubicBezTo>
                      <a:lnTo>
                        <a:pt x="105" y="3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2" name="Freeform 41"/>
                <p:cNvSpPr>
                  <a:spLocks/>
                </p:cNvSpPr>
                <p:nvPr userDrawn="1"/>
              </p:nvSpPr>
              <p:spPr bwMode="ltGray">
                <a:xfrm>
                  <a:off x="2853" y="74"/>
                  <a:ext cx="42" cy="25"/>
                </a:xfrm>
                <a:custGeom>
                  <a:avLst/>
                  <a:gdLst>
                    <a:gd name="T0" fmla="*/ 0 w 41"/>
                    <a:gd name="T1" fmla="*/ 8 h 29"/>
                    <a:gd name="T2" fmla="*/ 12 w 41"/>
                    <a:gd name="T3" fmla="*/ 9 h 29"/>
                    <a:gd name="T4" fmla="*/ 0 w 41"/>
                    <a:gd name="T5" fmla="*/ 8 h 29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1" h="29">
                      <a:moveTo>
                        <a:pt x="0" y="25"/>
                      </a:moveTo>
                      <a:cubicBezTo>
                        <a:pt x="10" y="11"/>
                        <a:pt x="41" y="0"/>
                        <a:pt x="12" y="29"/>
                      </a:cubicBezTo>
                      <a:cubicBezTo>
                        <a:pt x="8" y="28"/>
                        <a:pt x="0" y="25"/>
                        <a:pt x="0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3" name="Freeform 42"/>
                <p:cNvSpPr>
                  <a:spLocks/>
                </p:cNvSpPr>
                <p:nvPr userDrawn="1"/>
              </p:nvSpPr>
              <p:spPr bwMode="ltGray">
                <a:xfrm>
                  <a:off x="1704" y="3"/>
                  <a:ext cx="1022" cy="372"/>
                </a:xfrm>
                <a:custGeom>
                  <a:avLst/>
                  <a:gdLst>
                    <a:gd name="T0" fmla="*/ 66512 w 436"/>
                    <a:gd name="T1" fmla="*/ 1043 h 152"/>
                    <a:gd name="T2" fmla="*/ 397417 w 436"/>
                    <a:gd name="T3" fmla="*/ 0 h 152"/>
                    <a:gd name="T4" fmla="*/ 379028 w 436"/>
                    <a:gd name="T5" fmla="*/ 69456 h 152"/>
                    <a:gd name="T6" fmla="*/ 361973 w 436"/>
                    <a:gd name="T7" fmla="*/ 87281 h 152"/>
                    <a:gd name="T8" fmla="*/ 357297 w 436"/>
                    <a:gd name="T9" fmla="*/ 90007 h 152"/>
                    <a:gd name="T10" fmla="*/ 341714 w 436"/>
                    <a:gd name="T11" fmla="*/ 94138 h 152"/>
                    <a:gd name="T12" fmla="*/ 328913 w 436"/>
                    <a:gd name="T13" fmla="*/ 113007 h 152"/>
                    <a:gd name="T14" fmla="*/ 330120 w 436"/>
                    <a:gd name="T15" fmla="*/ 127207 h 152"/>
                    <a:gd name="T16" fmla="*/ 331604 w 436"/>
                    <a:gd name="T17" fmla="*/ 137760 h 152"/>
                    <a:gd name="T18" fmla="*/ 333599 w 436"/>
                    <a:gd name="T19" fmla="*/ 145650 h 152"/>
                    <a:gd name="T20" fmla="*/ 330120 w 436"/>
                    <a:gd name="T21" fmla="*/ 157246 h 152"/>
                    <a:gd name="T22" fmla="*/ 320010 w 436"/>
                    <a:gd name="T23" fmla="*/ 154693 h 152"/>
                    <a:gd name="T24" fmla="*/ 311862 w 436"/>
                    <a:gd name="T25" fmla="*/ 166098 h 152"/>
                    <a:gd name="T26" fmla="*/ 316175 w 436"/>
                    <a:gd name="T27" fmla="*/ 135107 h 152"/>
                    <a:gd name="T28" fmla="*/ 307906 w 436"/>
                    <a:gd name="T29" fmla="*/ 128896 h 152"/>
                    <a:gd name="T30" fmla="*/ 313341 w 436"/>
                    <a:gd name="T31" fmla="*/ 119936 h 152"/>
                    <a:gd name="T32" fmla="*/ 311862 w 436"/>
                    <a:gd name="T33" fmla="*/ 114762 h 152"/>
                    <a:gd name="T34" fmla="*/ 291626 w 436"/>
                    <a:gd name="T35" fmla="*/ 120978 h 152"/>
                    <a:gd name="T36" fmla="*/ 288945 w 436"/>
                    <a:gd name="T37" fmla="*/ 109383 h 152"/>
                    <a:gd name="T38" fmla="*/ 270528 w 436"/>
                    <a:gd name="T39" fmla="*/ 120978 h 152"/>
                    <a:gd name="T40" fmla="*/ 291626 w 436"/>
                    <a:gd name="T41" fmla="*/ 132586 h 152"/>
                    <a:gd name="T42" fmla="*/ 278050 w 436"/>
                    <a:gd name="T43" fmla="*/ 150388 h 152"/>
                    <a:gd name="T44" fmla="*/ 283490 w 436"/>
                    <a:gd name="T45" fmla="*/ 161977 h 152"/>
                    <a:gd name="T46" fmla="*/ 286950 w 436"/>
                    <a:gd name="T47" fmla="*/ 177694 h 152"/>
                    <a:gd name="T48" fmla="*/ 281516 w 436"/>
                    <a:gd name="T49" fmla="*/ 178766 h 152"/>
                    <a:gd name="T50" fmla="*/ 286099 w 436"/>
                    <a:gd name="T51" fmla="*/ 185006 h 152"/>
                    <a:gd name="T52" fmla="*/ 280012 w 436"/>
                    <a:gd name="T53" fmla="*/ 195518 h 152"/>
                    <a:gd name="T54" fmla="*/ 0 w 436"/>
                    <a:gd name="T55" fmla="*/ 191925 h 152"/>
                    <a:gd name="T56" fmla="*/ 66512 w 436"/>
                    <a:gd name="T57" fmla="*/ 1043 h 152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</a:gdLst>
                  <a:ahLst/>
                  <a:cxnLst>
                    <a:cxn ang="T58">
                      <a:pos x="T0" y="T1"/>
                    </a:cxn>
                    <a:cxn ang="T59">
                      <a:pos x="T2" y="T3"/>
                    </a:cxn>
                    <a:cxn ang="T60">
                      <a:pos x="T4" y="T5"/>
                    </a:cxn>
                    <a:cxn ang="T61">
                      <a:pos x="T6" y="T7"/>
                    </a:cxn>
                    <a:cxn ang="T62">
                      <a:pos x="T8" y="T9"/>
                    </a:cxn>
                    <a:cxn ang="T63">
                      <a:pos x="T10" y="T11"/>
                    </a:cxn>
                    <a:cxn ang="T64">
                      <a:pos x="T12" y="T13"/>
                    </a:cxn>
                    <a:cxn ang="T65">
                      <a:pos x="T14" y="T15"/>
                    </a:cxn>
                    <a:cxn ang="T66">
                      <a:pos x="T16" y="T17"/>
                    </a:cxn>
                    <a:cxn ang="T67">
                      <a:pos x="T18" y="T19"/>
                    </a:cxn>
                    <a:cxn ang="T68">
                      <a:pos x="T20" y="T21"/>
                    </a:cxn>
                    <a:cxn ang="T69">
                      <a:pos x="T22" y="T23"/>
                    </a:cxn>
                    <a:cxn ang="T70">
                      <a:pos x="T24" y="T25"/>
                    </a:cxn>
                    <a:cxn ang="T71">
                      <a:pos x="T26" y="T27"/>
                    </a:cxn>
                    <a:cxn ang="T72">
                      <a:pos x="T28" y="T29"/>
                    </a:cxn>
                    <a:cxn ang="T73">
                      <a:pos x="T30" y="T31"/>
                    </a:cxn>
                    <a:cxn ang="T74">
                      <a:pos x="T32" y="T33"/>
                    </a:cxn>
                    <a:cxn ang="T75">
                      <a:pos x="T34" y="T35"/>
                    </a:cxn>
                    <a:cxn ang="T76">
                      <a:pos x="T36" y="T37"/>
                    </a:cxn>
                    <a:cxn ang="T77">
                      <a:pos x="T38" y="T39"/>
                    </a:cxn>
                    <a:cxn ang="T78">
                      <a:pos x="T40" y="T41"/>
                    </a:cxn>
                    <a:cxn ang="T79">
                      <a:pos x="T42" y="T43"/>
                    </a:cxn>
                    <a:cxn ang="T80">
                      <a:pos x="T44" y="T45"/>
                    </a:cxn>
                    <a:cxn ang="T81">
                      <a:pos x="T46" y="T47"/>
                    </a:cxn>
                    <a:cxn ang="T82">
                      <a:pos x="T48" y="T49"/>
                    </a:cxn>
                    <a:cxn ang="T83">
                      <a:pos x="T50" y="T51"/>
                    </a:cxn>
                    <a:cxn ang="T84">
                      <a:pos x="T52" y="T53"/>
                    </a:cxn>
                    <a:cxn ang="T85">
                      <a:pos x="T54" y="T55"/>
                    </a:cxn>
                    <a:cxn ang="T86">
                      <a:pos x="T56" y="T57"/>
                    </a:cxn>
                  </a:cxnLst>
                  <a:rect l="0" t="0" r="r" b="b"/>
                  <a:pathLst>
                    <a:path w="436" h="152">
                      <a:moveTo>
                        <a:pt x="73" y="1"/>
                      </a:moveTo>
                      <a:lnTo>
                        <a:pt x="436" y="0"/>
                      </a:lnTo>
                      <a:cubicBezTo>
                        <a:pt x="430" y="15"/>
                        <a:pt x="429" y="42"/>
                        <a:pt x="416" y="54"/>
                      </a:cubicBezTo>
                      <a:cubicBezTo>
                        <a:pt x="410" y="60"/>
                        <a:pt x="405" y="63"/>
                        <a:pt x="397" y="68"/>
                      </a:cubicBezTo>
                      <a:cubicBezTo>
                        <a:pt x="396" y="69"/>
                        <a:pt x="392" y="70"/>
                        <a:pt x="392" y="70"/>
                      </a:cubicBezTo>
                      <a:cubicBezTo>
                        <a:pt x="377" y="63"/>
                        <a:pt x="385" y="68"/>
                        <a:pt x="375" y="73"/>
                      </a:cubicBezTo>
                      <a:cubicBezTo>
                        <a:pt x="371" y="82"/>
                        <a:pt x="371" y="83"/>
                        <a:pt x="361" y="88"/>
                      </a:cubicBezTo>
                      <a:cubicBezTo>
                        <a:pt x="359" y="92"/>
                        <a:pt x="364" y="93"/>
                        <a:pt x="362" y="99"/>
                      </a:cubicBezTo>
                      <a:cubicBezTo>
                        <a:pt x="363" y="102"/>
                        <a:pt x="364" y="105"/>
                        <a:pt x="364" y="107"/>
                      </a:cubicBezTo>
                      <a:cubicBezTo>
                        <a:pt x="365" y="109"/>
                        <a:pt x="366" y="111"/>
                        <a:pt x="366" y="113"/>
                      </a:cubicBezTo>
                      <a:cubicBezTo>
                        <a:pt x="365" y="115"/>
                        <a:pt x="364" y="120"/>
                        <a:pt x="362" y="122"/>
                      </a:cubicBezTo>
                      <a:cubicBezTo>
                        <a:pt x="359" y="123"/>
                        <a:pt x="354" y="119"/>
                        <a:pt x="351" y="120"/>
                      </a:cubicBezTo>
                      <a:cubicBezTo>
                        <a:pt x="347" y="129"/>
                        <a:pt x="352" y="127"/>
                        <a:pt x="342" y="129"/>
                      </a:cubicBezTo>
                      <a:cubicBezTo>
                        <a:pt x="340" y="123"/>
                        <a:pt x="345" y="111"/>
                        <a:pt x="347" y="105"/>
                      </a:cubicBezTo>
                      <a:cubicBezTo>
                        <a:pt x="347" y="100"/>
                        <a:pt x="338" y="102"/>
                        <a:pt x="338" y="100"/>
                      </a:cubicBezTo>
                      <a:cubicBezTo>
                        <a:pt x="338" y="98"/>
                        <a:pt x="344" y="95"/>
                        <a:pt x="344" y="93"/>
                      </a:cubicBezTo>
                      <a:cubicBezTo>
                        <a:pt x="344" y="92"/>
                        <a:pt x="344" y="89"/>
                        <a:pt x="342" y="89"/>
                      </a:cubicBezTo>
                      <a:cubicBezTo>
                        <a:pt x="339" y="89"/>
                        <a:pt x="324" y="94"/>
                        <a:pt x="320" y="94"/>
                      </a:cubicBezTo>
                      <a:cubicBezTo>
                        <a:pt x="317" y="86"/>
                        <a:pt x="328" y="88"/>
                        <a:pt x="317" y="85"/>
                      </a:cubicBezTo>
                      <a:cubicBezTo>
                        <a:pt x="311" y="91"/>
                        <a:pt x="306" y="93"/>
                        <a:pt x="297" y="94"/>
                      </a:cubicBezTo>
                      <a:cubicBezTo>
                        <a:pt x="300" y="104"/>
                        <a:pt x="307" y="101"/>
                        <a:pt x="320" y="103"/>
                      </a:cubicBezTo>
                      <a:cubicBezTo>
                        <a:pt x="318" y="109"/>
                        <a:pt x="311" y="111"/>
                        <a:pt x="305" y="117"/>
                      </a:cubicBezTo>
                      <a:lnTo>
                        <a:pt x="311" y="126"/>
                      </a:lnTo>
                      <a:lnTo>
                        <a:pt x="315" y="138"/>
                      </a:lnTo>
                      <a:lnTo>
                        <a:pt x="309" y="139"/>
                      </a:lnTo>
                      <a:lnTo>
                        <a:pt x="314" y="144"/>
                      </a:lnTo>
                      <a:lnTo>
                        <a:pt x="307" y="152"/>
                      </a:lnTo>
                      <a:lnTo>
                        <a:pt x="0" y="149"/>
                      </a:lnTo>
                      <a:lnTo>
                        <a:pt x="73" y="1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4" name="Freeform 43"/>
                <p:cNvSpPr>
                  <a:spLocks/>
                </p:cNvSpPr>
                <p:nvPr userDrawn="1"/>
              </p:nvSpPr>
              <p:spPr bwMode="ltGray">
                <a:xfrm>
                  <a:off x="2729" y="-9"/>
                  <a:ext cx="47" cy="134"/>
                </a:xfrm>
                <a:custGeom>
                  <a:avLst/>
                  <a:gdLst>
                    <a:gd name="T0" fmla="*/ 5 w 47"/>
                    <a:gd name="T1" fmla="*/ 30 h 165"/>
                    <a:gd name="T2" fmla="*/ 15 w 47"/>
                    <a:gd name="T3" fmla="*/ 20 h 165"/>
                    <a:gd name="T4" fmla="*/ 17 w 47"/>
                    <a:gd name="T5" fmla="*/ 12 h 165"/>
                    <a:gd name="T6" fmla="*/ 11 w 47"/>
                    <a:gd name="T7" fmla="*/ 7 h 165"/>
                    <a:gd name="T8" fmla="*/ 17 w 47"/>
                    <a:gd name="T9" fmla="*/ 2 h 165"/>
                    <a:gd name="T10" fmla="*/ 21 w 47"/>
                    <a:gd name="T11" fmla="*/ 0 h 165"/>
                    <a:gd name="T12" fmla="*/ 31 w 47"/>
                    <a:gd name="T13" fmla="*/ 5 h 165"/>
                    <a:gd name="T14" fmla="*/ 47 w 47"/>
                    <a:gd name="T15" fmla="*/ 19 h 165"/>
                    <a:gd name="T16" fmla="*/ 31 w 47"/>
                    <a:gd name="T17" fmla="*/ 20 h 165"/>
                    <a:gd name="T18" fmla="*/ 23 w 47"/>
                    <a:gd name="T19" fmla="*/ 24 h 165"/>
                    <a:gd name="T20" fmla="*/ 21 w 47"/>
                    <a:gd name="T21" fmla="*/ 25 h 165"/>
                    <a:gd name="T22" fmla="*/ 27 w 47"/>
                    <a:gd name="T23" fmla="*/ 25 h 165"/>
                    <a:gd name="T24" fmla="*/ 31 w 47"/>
                    <a:gd name="T25" fmla="*/ 28 h 165"/>
                    <a:gd name="T26" fmla="*/ 13 w 47"/>
                    <a:gd name="T27" fmla="*/ 28 h 165"/>
                    <a:gd name="T28" fmla="*/ 7 w 47"/>
                    <a:gd name="T29" fmla="*/ 30 h 165"/>
                    <a:gd name="T30" fmla="*/ 3 w 47"/>
                    <a:gd name="T31" fmla="*/ 29 h 165"/>
                    <a:gd name="T32" fmla="*/ 5 w 47"/>
                    <a:gd name="T33" fmla="*/ 30 h 165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</a:gdLst>
                  <a:ahLst/>
                  <a:cxnLst>
                    <a:cxn ang="T34">
                      <a:pos x="T0" y="T1"/>
                    </a:cxn>
                    <a:cxn ang="T35">
                      <a:pos x="T2" y="T3"/>
                    </a:cxn>
                    <a:cxn ang="T36">
                      <a:pos x="T4" y="T5"/>
                    </a:cxn>
                    <a:cxn ang="T37">
                      <a:pos x="T6" y="T7"/>
                    </a:cxn>
                    <a:cxn ang="T38">
                      <a:pos x="T8" y="T9"/>
                    </a:cxn>
                    <a:cxn ang="T39">
                      <a:pos x="T10" y="T11"/>
                    </a:cxn>
                    <a:cxn ang="T40">
                      <a:pos x="T12" y="T13"/>
                    </a:cxn>
                    <a:cxn ang="T41">
                      <a:pos x="T14" y="T15"/>
                    </a:cxn>
                    <a:cxn ang="T42">
                      <a:pos x="T16" y="T17"/>
                    </a:cxn>
                    <a:cxn ang="T43">
                      <a:pos x="T18" y="T19"/>
                    </a:cxn>
                    <a:cxn ang="T44">
                      <a:pos x="T20" y="T21"/>
                    </a:cxn>
                    <a:cxn ang="T45">
                      <a:pos x="T22" y="T23"/>
                    </a:cxn>
                    <a:cxn ang="T46">
                      <a:pos x="T24" y="T25"/>
                    </a:cxn>
                    <a:cxn ang="T47">
                      <a:pos x="T26" y="T27"/>
                    </a:cxn>
                    <a:cxn ang="T48">
                      <a:pos x="T28" y="T29"/>
                    </a:cxn>
                    <a:cxn ang="T49">
                      <a:pos x="T30" y="T31"/>
                    </a:cxn>
                    <a:cxn ang="T50">
                      <a:pos x="T32" y="T33"/>
                    </a:cxn>
                  </a:cxnLst>
                  <a:rect l="0" t="0" r="r" b="b"/>
                  <a:pathLst>
                    <a:path w="47" h="165">
                      <a:moveTo>
                        <a:pt x="5" y="156"/>
                      </a:moveTo>
                      <a:cubicBezTo>
                        <a:pt x="0" y="141"/>
                        <a:pt x="1" y="118"/>
                        <a:pt x="15" y="108"/>
                      </a:cubicBezTo>
                      <a:cubicBezTo>
                        <a:pt x="16" y="95"/>
                        <a:pt x="17" y="81"/>
                        <a:pt x="17" y="68"/>
                      </a:cubicBezTo>
                      <a:cubicBezTo>
                        <a:pt x="17" y="58"/>
                        <a:pt x="11" y="40"/>
                        <a:pt x="11" y="40"/>
                      </a:cubicBezTo>
                      <a:cubicBezTo>
                        <a:pt x="14" y="20"/>
                        <a:pt x="11" y="29"/>
                        <a:pt x="17" y="12"/>
                      </a:cubicBezTo>
                      <a:cubicBezTo>
                        <a:pt x="18" y="8"/>
                        <a:pt x="21" y="0"/>
                        <a:pt x="21" y="0"/>
                      </a:cubicBezTo>
                      <a:cubicBezTo>
                        <a:pt x="38" y="6"/>
                        <a:pt x="33" y="7"/>
                        <a:pt x="31" y="30"/>
                      </a:cubicBezTo>
                      <a:cubicBezTo>
                        <a:pt x="38" y="52"/>
                        <a:pt x="40" y="76"/>
                        <a:pt x="47" y="98"/>
                      </a:cubicBezTo>
                      <a:cubicBezTo>
                        <a:pt x="44" y="116"/>
                        <a:pt x="45" y="113"/>
                        <a:pt x="31" y="108"/>
                      </a:cubicBezTo>
                      <a:cubicBezTo>
                        <a:pt x="25" y="118"/>
                        <a:pt x="28" y="112"/>
                        <a:pt x="23" y="126"/>
                      </a:cubicBezTo>
                      <a:cubicBezTo>
                        <a:pt x="22" y="128"/>
                        <a:pt x="21" y="132"/>
                        <a:pt x="21" y="132"/>
                      </a:cubicBezTo>
                      <a:cubicBezTo>
                        <a:pt x="23" y="133"/>
                        <a:pt x="26" y="132"/>
                        <a:pt x="27" y="134"/>
                      </a:cubicBezTo>
                      <a:cubicBezTo>
                        <a:pt x="29" y="137"/>
                        <a:pt x="31" y="146"/>
                        <a:pt x="31" y="146"/>
                      </a:cubicBezTo>
                      <a:cubicBezTo>
                        <a:pt x="27" y="165"/>
                        <a:pt x="23" y="155"/>
                        <a:pt x="13" y="148"/>
                      </a:cubicBezTo>
                      <a:cubicBezTo>
                        <a:pt x="11" y="152"/>
                        <a:pt x="11" y="160"/>
                        <a:pt x="7" y="160"/>
                      </a:cubicBezTo>
                      <a:cubicBezTo>
                        <a:pt x="5" y="160"/>
                        <a:pt x="4" y="156"/>
                        <a:pt x="3" y="154"/>
                      </a:cubicBezTo>
                      <a:cubicBezTo>
                        <a:pt x="3" y="153"/>
                        <a:pt x="4" y="155"/>
                        <a:pt x="5" y="15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5" name="Freeform 44"/>
                <p:cNvSpPr>
                  <a:spLocks/>
                </p:cNvSpPr>
                <p:nvPr userDrawn="1"/>
              </p:nvSpPr>
              <p:spPr bwMode="ltGray">
                <a:xfrm>
                  <a:off x="2701" y="103"/>
                  <a:ext cx="138" cy="84"/>
                </a:xfrm>
                <a:custGeom>
                  <a:avLst/>
                  <a:gdLst>
                    <a:gd name="T0" fmla="*/ 26 w 138"/>
                    <a:gd name="T1" fmla="*/ 12 h 103"/>
                    <a:gd name="T2" fmla="*/ 30 w 138"/>
                    <a:gd name="T3" fmla="*/ 9 h 103"/>
                    <a:gd name="T4" fmla="*/ 50 w 138"/>
                    <a:gd name="T5" fmla="*/ 7 h 103"/>
                    <a:gd name="T6" fmla="*/ 54 w 138"/>
                    <a:gd name="T7" fmla="*/ 9 h 103"/>
                    <a:gd name="T8" fmla="*/ 66 w 138"/>
                    <a:gd name="T9" fmla="*/ 10 h 103"/>
                    <a:gd name="T10" fmla="*/ 80 w 138"/>
                    <a:gd name="T11" fmla="*/ 11 h 103"/>
                    <a:gd name="T12" fmla="*/ 116 w 138"/>
                    <a:gd name="T13" fmla="*/ 7 h 103"/>
                    <a:gd name="T14" fmla="*/ 130 w 138"/>
                    <a:gd name="T15" fmla="*/ 3 h 103"/>
                    <a:gd name="T16" fmla="*/ 138 w 138"/>
                    <a:gd name="T17" fmla="*/ 2 h 103"/>
                    <a:gd name="T18" fmla="*/ 106 w 138"/>
                    <a:gd name="T19" fmla="*/ 10 h 103"/>
                    <a:gd name="T20" fmla="*/ 84 w 138"/>
                    <a:gd name="T21" fmla="*/ 13 h 103"/>
                    <a:gd name="T22" fmla="*/ 66 w 138"/>
                    <a:gd name="T23" fmla="*/ 16 h 103"/>
                    <a:gd name="T24" fmla="*/ 48 w 138"/>
                    <a:gd name="T25" fmla="*/ 20 h 103"/>
                    <a:gd name="T26" fmla="*/ 26 w 138"/>
                    <a:gd name="T27" fmla="*/ 18 h 103"/>
                    <a:gd name="T28" fmla="*/ 20 w 138"/>
                    <a:gd name="T29" fmla="*/ 16 h 103"/>
                    <a:gd name="T30" fmla="*/ 22 w 138"/>
                    <a:gd name="T31" fmla="*/ 19 h 103"/>
                    <a:gd name="T32" fmla="*/ 0 w 138"/>
                    <a:gd name="T33" fmla="*/ 19 h 103"/>
                    <a:gd name="T34" fmla="*/ 10 w 138"/>
                    <a:gd name="T35" fmla="*/ 15 h 103"/>
                    <a:gd name="T36" fmla="*/ 26 w 138"/>
                    <a:gd name="T37" fmla="*/ 12 h 103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</a:gdLst>
                  <a:ahLst/>
                  <a:cxnLst>
                    <a:cxn ang="T38">
                      <a:pos x="T0" y="T1"/>
                    </a:cxn>
                    <a:cxn ang="T39">
                      <a:pos x="T2" y="T3"/>
                    </a:cxn>
                    <a:cxn ang="T40">
                      <a:pos x="T4" y="T5"/>
                    </a:cxn>
                    <a:cxn ang="T41">
                      <a:pos x="T6" y="T7"/>
                    </a:cxn>
                    <a:cxn ang="T42">
                      <a:pos x="T8" y="T9"/>
                    </a:cxn>
                    <a:cxn ang="T43">
                      <a:pos x="T10" y="T11"/>
                    </a:cxn>
                    <a:cxn ang="T44">
                      <a:pos x="T12" y="T13"/>
                    </a:cxn>
                    <a:cxn ang="T45">
                      <a:pos x="T14" y="T15"/>
                    </a:cxn>
                    <a:cxn ang="T46">
                      <a:pos x="T16" y="T17"/>
                    </a:cxn>
                    <a:cxn ang="T47">
                      <a:pos x="T18" y="T19"/>
                    </a:cxn>
                    <a:cxn ang="T48">
                      <a:pos x="T20" y="T21"/>
                    </a:cxn>
                    <a:cxn ang="T49">
                      <a:pos x="T22" y="T23"/>
                    </a:cxn>
                    <a:cxn ang="T50">
                      <a:pos x="T24" y="T25"/>
                    </a:cxn>
                    <a:cxn ang="T51">
                      <a:pos x="T26" y="T27"/>
                    </a:cxn>
                    <a:cxn ang="T52">
                      <a:pos x="T28" y="T29"/>
                    </a:cxn>
                    <a:cxn ang="T53">
                      <a:pos x="T30" y="T31"/>
                    </a:cxn>
                    <a:cxn ang="T54">
                      <a:pos x="T32" y="T33"/>
                    </a:cxn>
                    <a:cxn ang="T55">
                      <a:pos x="T34" y="T35"/>
                    </a:cxn>
                    <a:cxn ang="T56">
                      <a:pos x="T36" y="T37"/>
                    </a:cxn>
                  </a:cxnLst>
                  <a:rect l="0" t="0" r="r" b="b"/>
                  <a:pathLst>
                    <a:path w="138" h="103">
                      <a:moveTo>
                        <a:pt x="26" y="61"/>
                      </a:moveTo>
                      <a:cubicBezTo>
                        <a:pt x="29" y="53"/>
                        <a:pt x="33" y="51"/>
                        <a:pt x="30" y="43"/>
                      </a:cubicBezTo>
                      <a:cubicBezTo>
                        <a:pt x="33" y="27"/>
                        <a:pt x="37" y="24"/>
                        <a:pt x="50" y="33"/>
                      </a:cubicBezTo>
                      <a:cubicBezTo>
                        <a:pt x="51" y="37"/>
                        <a:pt x="53" y="41"/>
                        <a:pt x="54" y="45"/>
                      </a:cubicBezTo>
                      <a:cubicBezTo>
                        <a:pt x="55" y="49"/>
                        <a:pt x="66" y="49"/>
                        <a:pt x="66" y="49"/>
                      </a:cubicBezTo>
                      <a:cubicBezTo>
                        <a:pt x="75" y="43"/>
                        <a:pt x="77" y="45"/>
                        <a:pt x="80" y="55"/>
                      </a:cubicBezTo>
                      <a:cubicBezTo>
                        <a:pt x="92" y="47"/>
                        <a:pt x="101" y="37"/>
                        <a:pt x="116" y="33"/>
                      </a:cubicBezTo>
                      <a:cubicBezTo>
                        <a:pt x="125" y="19"/>
                        <a:pt x="120" y="24"/>
                        <a:pt x="130" y="17"/>
                      </a:cubicBezTo>
                      <a:cubicBezTo>
                        <a:pt x="134" y="11"/>
                        <a:pt x="134" y="0"/>
                        <a:pt x="138" y="11"/>
                      </a:cubicBezTo>
                      <a:cubicBezTo>
                        <a:pt x="135" y="31"/>
                        <a:pt x="126" y="45"/>
                        <a:pt x="106" y="49"/>
                      </a:cubicBezTo>
                      <a:cubicBezTo>
                        <a:pt x="97" y="55"/>
                        <a:pt x="93" y="61"/>
                        <a:pt x="84" y="67"/>
                      </a:cubicBezTo>
                      <a:cubicBezTo>
                        <a:pt x="80" y="79"/>
                        <a:pt x="79" y="79"/>
                        <a:pt x="66" y="81"/>
                      </a:cubicBezTo>
                      <a:cubicBezTo>
                        <a:pt x="60" y="90"/>
                        <a:pt x="57" y="97"/>
                        <a:pt x="48" y="103"/>
                      </a:cubicBezTo>
                      <a:cubicBezTo>
                        <a:pt x="42" y="94"/>
                        <a:pt x="37" y="93"/>
                        <a:pt x="26" y="89"/>
                      </a:cubicBezTo>
                      <a:cubicBezTo>
                        <a:pt x="24" y="88"/>
                        <a:pt x="20" y="87"/>
                        <a:pt x="20" y="87"/>
                      </a:cubicBezTo>
                      <a:cubicBezTo>
                        <a:pt x="10" y="90"/>
                        <a:pt x="14" y="94"/>
                        <a:pt x="22" y="97"/>
                      </a:cubicBezTo>
                      <a:cubicBezTo>
                        <a:pt x="14" y="103"/>
                        <a:pt x="9" y="100"/>
                        <a:pt x="0" y="97"/>
                      </a:cubicBezTo>
                      <a:cubicBezTo>
                        <a:pt x="2" y="87"/>
                        <a:pt x="1" y="82"/>
                        <a:pt x="10" y="79"/>
                      </a:cubicBezTo>
                      <a:cubicBezTo>
                        <a:pt x="15" y="63"/>
                        <a:pt x="14" y="69"/>
                        <a:pt x="26" y="6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6" name="Freeform 45"/>
                <p:cNvSpPr>
                  <a:spLocks/>
                </p:cNvSpPr>
                <p:nvPr userDrawn="1"/>
              </p:nvSpPr>
              <p:spPr bwMode="ltGray">
                <a:xfrm>
                  <a:off x="2553" y="182"/>
                  <a:ext cx="187" cy="176"/>
                </a:xfrm>
                <a:custGeom>
                  <a:avLst/>
                  <a:gdLst>
                    <a:gd name="T0" fmla="*/ 150 w 188"/>
                    <a:gd name="T1" fmla="*/ 5 h 214"/>
                    <a:gd name="T2" fmla="*/ 152 w 188"/>
                    <a:gd name="T3" fmla="*/ 2 h 214"/>
                    <a:gd name="T4" fmla="*/ 162 w 188"/>
                    <a:gd name="T5" fmla="*/ 0 h 214"/>
                    <a:gd name="T6" fmla="*/ 174 w 188"/>
                    <a:gd name="T7" fmla="*/ 5 h 214"/>
                    <a:gd name="T8" fmla="*/ 180 w 188"/>
                    <a:gd name="T9" fmla="*/ 9 h 214"/>
                    <a:gd name="T10" fmla="*/ 170 w 188"/>
                    <a:gd name="T11" fmla="*/ 12 h 214"/>
                    <a:gd name="T12" fmla="*/ 162 w 188"/>
                    <a:gd name="T13" fmla="*/ 16 h 214"/>
                    <a:gd name="T14" fmla="*/ 154 w 188"/>
                    <a:gd name="T15" fmla="*/ 26 h 214"/>
                    <a:gd name="T16" fmla="*/ 136 w 188"/>
                    <a:gd name="T17" fmla="*/ 29 h 214"/>
                    <a:gd name="T18" fmla="*/ 112 w 188"/>
                    <a:gd name="T19" fmla="*/ 29 h 214"/>
                    <a:gd name="T20" fmla="*/ 104 w 188"/>
                    <a:gd name="T21" fmla="*/ 26 h 214"/>
                    <a:gd name="T22" fmla="*/ 94 w 188"/>
                    <a:gd name="T23" fmla="*/ 30 h 214"/>
                    <a:gd name="T24" fmla="*/ 90 w 188"/>
                    <a:gd name="T25" fmla="*/ 31 h 214"/>
                    <a:gd name="T26" fmla="*/ 80 w 188"/>
                    <a:gd name="T27" fmla="*/ 28 h 214"/>
                    <a:gd name="T28" fmla="*/ 58 w 188"/>
                    <a:gd name="T29" fmla="*/ 30 h 214"/>
                    <a:gd name="T30" fmla="*/ 76 w 188"/>
                    <a:gd name="T31" fmla="*/ 30 h 214"/>
                    <a:gd name="T32" fmla="*/ 78 w 188"/>
                    <a:gd name="T33" fmla="*/ 34 h 214"/>
                    <a:gd name="T34" fmla="*/ 58 w 188"/>
                    <a:gd name="T35" fmla="*/ 35 h 214"/>
                    <a:gd name="T36" fmla="*/ 34 w 188"/>
                    <a:gd name="T37" fmla="*/ 35 h 214"/>
                    <a:gd name="T38" fmla="*/ 36 w 188"/>
                    <a:gd name="T39" fmla="*/ 32 h 214"/>
                    <a:gd name="T40" fmla="*/ 46 w 188"/>
                    <a:gd name="T41" fmla="*/ 30 h 214"/>
                    <a:gd name="T42" fmla="*/ 34 w 188"/>
                    <a:gd name="T43" fmla="*/ 30 h 214"/>
                    <a:gd name="T44" fmla="*/ 26 w 188"/>
                    <a:gd name="T45" fmla="*/ 35 h 214"/>
                    <a:gd name="T46" fmla="*/ 30 w 188"/>
                    <a:gd name="T47" fmla="*/ 39 h 214"/>
                    <a:gd name="T48" fmla="*/ 14 w 188"/>
                    <a:gd name="T49" fmla="*/ 42 h 214"/>
                    <a:gd name="T50" fmla="*/ 0 w 188"/>
                    <a:gd name="T51" fmla="*/ 45 h 214"/>
                    <a:gd name="T52" fmla="*/ 8 w 188"/>
                    <a:gd name="T53" fmla="*/ 39 h 214"/>
                    <a:gd name="T54" fmla="*/ 0 w 188"/>
                    <a:gd name="T55" fmla="*/ 35 h 214"/>
                    <a:gd name="T56" fmla="*/ 14 w 188"/>
                    <a:gd name="T57" fmla="*/ 32 h 214"/>
                    <a:gd name="T58" fmla="*/ 32 w 188"/>
                    <a:gd name="T59" fmla="*/ 28 h 214"/>
                    <a:gd name="T60" fmla="*/ 44 w 188"/>
                    <a:gd name="T61" fmla="*/ 25 h 214"/>
                    <a:gd name="T62" fmla="*/ 72 w 188"/>
                    <a:gd name="T63" fmla="*/ 25 h 214"/>
                    <a:gd name="T64" fmla="*/ 84 w 188"/>
                    <a:gd name="T65" fmla="*/ 24 h 214"/>
                    <a:gd name="T66" fmla="*/ 106 w 188"/>
                    <a:gd name="T67" fmla="*/ 17 h 214"/>
                    <a:gd name="T68" fmla="*/ 112 w 188"/>
                    <a:gd name="T69" fmla="*/ 20 h 214"/>
                    <a:gd name="T70" fmla="*/ 124 w 188"/>
                    <a:gd name="T71" fmla="*/ 16 h 214"/>
                    <a:gd name="T72" fmla="*/ 142 w 188"/>
                    <a:gd name="T73" fmla="*/ 12 h 214"/>
                    <a:gd name="T74" fmla="*/ 146 w 188"/>
                    <a:gd name="T75" fmla="*/ 9 h 214"/>
                    <a:gd name="T76" fmla="*/ 140 w 188"/>
                    <a:gd name="T77" fmla="*/ 8 h 214"/>
                    <a:gd name="T78" fmla="*/ 144 w 188"/>
                    <a:gd name="T79" fmla="*/ 7 h 214"/>
                    <a:gd name="T80" fmla="*/ 150 w 188"/>
                    <a:gd name="T81" fmla="*/ 5 h 214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</a:gdLst>
                  <a:ahLst/>
                  <a:cxnLst>
                    <a:cxn ang="T82">
                      <a:pos x="T0" y="T1"/>
                    </a:cxn>
                    <a:cxn ang="T83">
                      <a:pos x="T2" y="T3"/>
                    </a:cxn>
                    <a:cxn ang="T84">
                      <a:pos x="T4" y="T5"/>
                    </a:cxn>
                    <a:cxn ang="T85">
                      <a:pos x="T6" y="T7"/>
                    </a:cxn>
                    <a:cxn ang="T86">
                      <a:pos x="T8" y="T9"/>
                    </a:cxn>
                    <a:cxn ang="T87">
                      <a:pos x="T10" y="T11"/>
                    </a:cxn>
                    <a:cxn ang="T88">
                      <a:pos x="T12" y="T13"/>
                    </a:cxn>
                    <a:cxn ang="T89">
                      <a:pos x="T14" y="T15"/>
                    </a:cxn>
                    <a:cxn ang="T90">
                      <a:pos x="T16" y="T17"/>
                    </a:cxn>
                    <a:cxn ang="T91">
                      <a:pos x="T18" y="T19"/>
                    </a:cxn>
                    <a:cxn ang="T92">
                      <a:pos x="T20" y="T21"/>
                    </a:cxn>
                    <a:cxn ang="T93">
                      <a:pos x="T22" y="T23"/>
                    </a:cxn>
                    <a:cxn ang="T94">
                      <a:pos x="T24" y="T25"/>
                    </a:cxn>
                    <a:cxn ang="T95">
                      <a:pos x="T26" y="T27"/>
                    </a:cxn>
                    <a:cxn ang="T96">
                      <a:pos x="T28" y="T29"/>
                    </a:cxn>
                    <a:cxn ang="T97">
                      <a:pos x="T30" y="T31"/>
                    </a:cxn>
                    <a:cxn ang="T98">
                      <a:pos x="T32" y="T33"/>
                    </a:cxn>
                    <a:cxn ang="T99">
                      <a:pos x="T34" y="T35"/>
                    </a:cxn>
                    <a:cxn ang="T100">
                      <a:pos x="T36" y="T37"/>
                    </a:cxn>
                    <a:cxn ang="T101">
                      <a:pos x="T38" y="T39"/>
                    </a:cxn>
                    <a:cxn ang="T102">
                      <a:pos x="T40" y="T41"/>
                    </a:cxn>
                    <a:cxn ang="T103">
                      <a:pos x="T42" y="T43"/>
                    </a:cxn>
                    <a:cxn ang="T104">
                      <a:pos x="T44" y="T45"/>
                    </a:cxn>
                    <a:cxn ang="T105">
                      <a:pos x="T46" y="T47"/>
                    </a:cxn>
                    <a:cxn ang="T106">
                      <a:pos x="T48" y="T49"/>
                    </a:cxn>
                    <a:cxn ang="T107">
                      <a:pos x="T50" y="T51"/>
                    </a:cxn>
                    <a:cxn ang="T108">
                      <a:pos x="T52" y="T53"/>
                    </a:cxn>
                    <a:cxn ang="T109">
                      <a:pos x="T54" y="T55"/>
                    </a:cxn>
                    <a:cxn ang="T110">
                      <a:pos x="T56" y="T57"/>
                    </a:cxn>
                    <a:cxn ang="T111">
                      <a:pos x="T58" y="T59"/>
                    </a:cxn>
                    <a:cxn ang="T112">
                      <a:pos x="T60" y="T61"/>
                    </a:cxn>
                    <a:cxn ang="T113">
                      <a:pos x="T62" y="T63"/>
                    </a:cxn>
                    <a:cxn ang="T114">
                      <a:pos x="T64" y="T65"/>
                    </a:cxn>
                    <a:cxn ang="T115">
                      <a:pos x="T66" y="T67"/>
                    </a:cxn>
                    <a:cxn ang="T116">
                      <a:pos x="T68" y="T69"/>
                    </a:cxn>
                    <a:cxn ang="T117">
                      <a:pos x="T70" y="T71"/>
                    </a:cxn>
                    <a:cxn ang="T118">
                      <a:pos x="T72" y="T73"/>
                    </a:cxn>
                    <a:cxn ang="T119">
                      <a:pos x="T74" y="T75"/>
                    </a:cxn>
                    <a:cxn ang="T120">
                      <a:pos x="T76" y="T77"/>
                    </a:cxn>
                    <a:cxn ang="T121">
                      <a:pos x="T78" y="T79"/>
                    </a:cxn>
                    <a:cxn ang="T122">
                      <a:pos x="T80" y="T81"/>
                    </a:cxn>
                  </a:cxnLst>
                  <a:rect l="0" t="0" r="r" b="b"/>
                  <a:pathLst>
                    <a:path w="188" h="214">
                      <a:moveTo>
                        <a:pt x="158" y="24"/>
                      </a:moveTo>
                      <a:cubicBezTo>
                        <a:pt x="156" y="18"/>
                        <a:pt x="160" y="6"/>
                        <a:pt x="160" y="6"/>
                      </a:cubicBezTo>
                      <a:cubicBezTo>
                        <a:pt x="167" y="16"/>
                        <a:pt x="167" y="8"/>
                        <a:pt x="170" y="0"/>
                      </a:cubicBezTo>
                      <a:cubicBezTo>
                        <a:pt x="181" y="4"/>
                        <a:pt x="179" y="14"/>
                        <a:pt x="182" y="24"/>
                      </a:cubicBezTo>
                      <a:cubicBezTo>
                        <a:pt x="184" y="30"/>
                        <a:pt x="188" y="42"/>
                        <a:pt x="188" y="42"/>
                      </a:cubicBezTo>
                      <a:cubicBezTo>
                        <a:pt x="183" y="56"/>
                        <a:pt x="188" y="52"/>
                        <a:pt x="178" y="58"/>
                      </a:cubicBezTo>
                      <a:cubicBezTo>
                        <a:pt x="174" y="63"/>
                        <a:pt x="170" y="76"/>
                        <a:pt x="170" y="76"/>
                      </a:cubicBezTo>
                      <a:cubicBezTo>
                        <a:pt x="169" y="100"/>
                        <a:pt x="173" y="110"/>
                        <a:pt x="162" y="126"/>
                      </a:cubicBezTo>
                      <a:cubicBezTo>
                        <a:pt x="150" y="118"/>
                        <a:pt x="155" y="132"/>
                        <a:pt x="144" y="136"/>
                      </a:cubicBezTo>
                      <a:cubicBezTo>
                        <a:pt x="135" y="134"/>
                        <a:pt x="129" y="135"/>
                        <a:pt x="120" y="138"/>
                      </a:cubicBezTo>
                      <a:cubicBezTo>
                        <a:pt x="114" y="129"/>
                        <a:pt x="122" y="127"/>
                        <a:pt x="112" y="124"/>
                      </a:cubicBezTo>
                      <a:cubicBezTo>
                        <a:pt x="108" y="130"/>
                        <a:pt x="108" y="142"/>
                        <a:pt x="102" y="146"/>
                      </a:cubicBezTo>
                      <a:cubicBezTo>
                        <a:pt x="98" y="148"/>
                        <a:pt x="90" y="150"/>
                        <a:pt x="90" y="150"/>
                      </a:cubicBezTo>
                      <a:cubicBezTo>
                        <a:pt x="87" y="141"/>
                        <a:pt x="89" y="135"/>
                        <a:pt x="80" y="132"/>
                      </a:cubicBezTo>
                      <a:cubicBezTo>
                        <a:pt x="68" y="134"/>
                        <a:pt x="65" y="134"/>
                        <a:pt x="58" y="144"/>
                      </a:cubicBezTo>
                      <a:cubicBezTo>
                        <a:pt x="66" y="150"/>
                        <a:pt x="68" y="147"/>
                        <a:pt x="76" y="142"/>
                      </a:cubicBezTo>
                      <a:cubicBezTo>
                        <a:pt x="81" y="146"/>
                        <a:pt x="85" y="155"/>
                        <a:pt x="78" y="160"/>
                      </a:cubicBezTo>
                      <a:cubicBezTo>
                        <a:pt x="75" y="162"/>
                        <a:pt x="62" y="165"/>
                        <a:pt x="58" y="166"/>
                      </a:cubicBezTo>
                      <a:cubicBezTo>
                        <a:pt x="48" y="173"/>
                        <a:pt x="44" y="173"/>
                        <a:pt x="34" y="166"/>
                      </a:cubicBezTo>
                      <a:cubicBezTo>
                        <a:pt x="35" y="162"/>
                        <a:pt x="34" y="158"/>
                        <a:pt x="36" y="154"/>
                      </a:cubicBezTo>
                      <a:cubicBezTo>
                        <a:pt x="38" y="150"/>
                        <a:pt x="55" y="146"/>
                        <a:pt x="46" y="144"/>
                      </a:cubicBezTo>
                      <a:cubicBezTo>
                        <a:pt x="42" y="143"/>
                        <a:pt x="34" y="148"/>
                        <a:pt x="34" y="148"/>
                      </a:cubicBezTo>
                      <a:cubicBezTo>
                        <a:pt x="32" y="155"/>
                        <a:pt x="28" y="159"/>
                        <a:pt x="26" y="166"/>
                      </a:cubicBezTo>
                      <a:cubicBezTo>
                        <a:pt x="36" y="182"/>
                        <a:pt x="36" y="173"/>
                        <a:pt x="30" y="190"/>
                      </a:cubicBezTo>
                      <a:cubicBezTo>
                        <a:pt x="28" y="196"/>
                        <a:pt x="14" y="200"/>
                        <a:pt x="14" y="200"/>
                      </a:cubicBezTo>
                      <a:cubicBezTo>
                        <a:pt x="5" y="214"/>
                        <a:pt x="11" y="210"/>
                        <a:pt x="0" y="214"/>
                      </a:cubicBezTo>
                      <a:cubicBezTo>
                        <a:pt x="2" y="202"/>
                        <a:pt x="5" y="198"/>
                        <a:pt x="8" y="188"/>
                      </a:cubicBezTo>
                      <a:cubicBezTo>
                        <a:pt x="6" y="178"/>
                        <a:pt x="3" y="173"/>
                        <a:pt x="0" y="164"/>
                      </a:cubicBezTo>
                      <a:cubicBezTo>
                        <a:pt x="3" y="156"/>
                        <a:pt x="7" y="157"/>
                        <a:pt x="14" y="152"/>
                      </a:cubicBezTo>
                      <a:cubicBezTo>
                        <a:pt x="18" y="141"/>
                        <a:pt x="23" y="140"/>
                        <a:pt x="32" y="134"/>
                      </a:cubicBezTo>
                      <a:cubicBezTo>
                        <a:pt x="37" y="127"/>
                        <a:pt x="37" y="123"/>
                        <a:pt x="44" y="118"/>
                      </a:cubicBezTo>
                      <a:cubicBezTo>
                        <a:pt x="64" y="121"/>
                        <a:pt x="55" y="122"/>
                        <a:pt x="72" y="116"/>
                      </a:cubicBezTo>
                      <a:cubicBezTo>
                        <a:pt x="76" y="115"/>
                        <a:pt x="84" y="112"/>
                        <a:pt x="84" y="112"/>
                      </a:cubicBezTo>
                      <a:cubicBezTo>
                        <a:pt x="105" y="119"/>
                        <a:pt x="97" y="84"/>
                        <a:pt x="114" y="78"/>
                      </a:cubicBezTo>
                      <a:cubicBezTo>
                        <a:pt x="117" y="87"/>
                        <a:pt x="110" y="89"/>
                        <a:pt x="120" y="92"/>
                      </a:cubicBezTo>
                      <a:cubicBezTo>
                        <a:pt x="125" y="85"/>
                        <a:pt x="125" y="81"/>
                        <a:pt x="132" y="76"/>
                      </a:cubicBezTo>
                      <a:cubicBezTo>
                        <a:pt x="138" y="68"/>
                        <a:pt x="146" y="65"/>
                        <a:pt x="150" y="54"/>
                      </a:cubicBezTo>
                      <a:cubicBezTo>
                        <a:pt x="151" y="50"/>
                        <a:pt x="154" y="42"/>
                        <a:pt x="154" y="42"/>
                      </a:cubicBezTo>
                      <a:cubicBezTo>
                        <a:pt x="152" y="41"/>
                        <a:pt x="148" y="40"/>
                        <a:pt x="148" y="38"/>
                      </a:cubicBezTo>
                      <a:cubicBezTo>
                        <a:pt x="148" y="36"/>
                        <a:pt x="161" y="33"/>
                        <a:pt x="152" y="32"/>
                      </a:cubicBezTo>
                      <a:lnTo>
                        <a:pt x="158" y="2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7" name="Freeform 46"/>
                <p:cNvSpPr>
                  <a:spLocks/>
                </p:cNvSpPr>
                <p:nvPr userDrawn="1"/>
              </p:nvSpPr>
              <p:spPr bwMode="ltGray">
                <a:xfrm>
                  <a:off x="2677" y="233"/>
                  <a:ext cx="14" cy="10"/>
                </a:xfrm>
                <a:custGeom>
                  <a:avLst/>
                  <a:gdLst>
                    <a:gd name="T0" fmla="*/ 0 w 13"/>
                    <a:gd name="T1" fmla="*/ 2 h 13"/>
                    <a:gd name="T2" fmla="*/ 4 w 13"/>
                    <a:gd name="T3" fmla="*/ 2 h 13"/>
                    <a:gd name="T4" fmla="*/ 0 w 13"/>
                    <a:gd name="T5" fmla="*/ 2 h 13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3" h="13">
                      <a:moveTo>
                        <a:pt x="0" y="9"/>
                      </a:moveTo>
                      <a:cubicBezTo>
                        <a:pt x="6" y="0"/>
                        <a:pt x="13" y="7"/>
                        <a:pt x="4" y="13"/>
                      </a:cubicBezTo>
                      <a:cubicBezTo>
                        <a:pt x="0" y="6"/>
                        <a:pt x="0" y="5"/>
                        <a:pt x="0" y="9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8" name="Freeform 47"/>
                <p:cNvSpPr>
                  <a:spLocks/>
                </p:cNvSpPr>
                <p:nvPr userDrawn="1"/>
              </p:nvSpPr>
              <p:spPr bwMode="ltGray">
                <a:xfrm>
                  <a:off x="1627" y="353"/>
                  <a:ext cx="813" cy="462"/>
                </a:xfrm>
                <a:custGeom>
                  <a:avLst/>
                  <a:gdLst>
                    <a:gd name="T0" fmla="*/ 820 w 812"/>
                    <a:gd name="T1" fmla="*/ 5 h 564"/>
                    <a:gd name="T2" fmla="*/ 786 w 812"/>
                    <a:gd name="T3" fmla="*/ 16 h 564"/>
                    <a:gd name="T4" fmla="*/ 756 w 812"/>
                    <a:gd name="T5" fmla="*/ 25 h 564"/>
                    <a:gd name="T6" fmla="*/ 730 w 812"/>
                    <a:gd name="T7" fmla="*/ 29 h 564"/>
                    <a:gd name="T8" fmla="*/ 642 w 812"/>
                    <a:gd name="T9" fmla="*/ 36 h 564"/>
                    <a:gd name="T10" fmla="*/ 640 w 812"/>
                    <a:gd name="T11" fmla="*/ 43 h 564"/>
                    <a:gd name="T12" fmla="*/ 612 w 812"/>
                    <a:gd name="T13" fmla="*/ 47 h 564"/>
                    <a:gd name="T14" fmla="*/ 628 w 812"/>
                    <a:gd name="T15" fmla="*/ 36 h 564"/>
                    <a:gd name="T16" fmla="*/ 584 w 812"/>
                    <a:gd name="T17" fmla="*/ 39 h 564"/>
                    <a:gd name="T18" fmla="*/ 564 w 812"/>
                    <a:gd name="T19" fmla="*/ 44 h 564"/>
                    <a:gd name="T20" fmla="*/ 604 w 812"/>
                    <a:gd name="T21" fmla="*/ 57 h 564"/>
                    <a:gd name="T22" fmla="*/ 602 w 812"/>
                    <a:gd name="T23" fmla="*/ 75 h 564"/>
                    <a:gd name="T24" fmla="*/ 550 w 812"/>
                    <a:gd name="T25" fmla="*/ 83 h 564"/>
                    <a:gd name="T26" fmla="*/ 530 w 812"/>
                    <a:gd name="T27" fmla="*/ 79 h 564"/>
                    <a:gd name="T28" fmla="*/ 490 w 812"/>
                    <a:gd name="T29" fmla="*/ 70 h 564"/>
                    <a:gd name="T30" fmla="*/ 470 w 812"/>
                    <a:gd name="T31" fmla="*/ 70 h 564"/>
                    <a:gd name="T32" fmla="*/ 458 w 812"/>
                    <a:gd name="T33" fmla="*/ 80 h 564"/>
                    <a:gd name="T34" fmla="*/ 508 w 812"/>
                    <a:gd name="T35" fmla="*/ 94 h 564"/>
                    <a:gd name="T36" fmla="*/ 518 w 812"/>
                    <a:gd name="T37" fmla="*/ 106 h 564"/>
                    <a:gd name="T38" fmla="*/ 534 w 812"/>
                    <a:gd name="T39" fmla="*/ 113 h 564"/>
                    <a:gd name="T40" fmla="*/ 500 w 812"/>
                    <a:gd name="T41" fmla="*/ 111 h 564"/>
                    <a:gd name="T42" fmla="*/ 478 w 812"/>
                    <a:gd name="T43" fmla="*/ 105 h 564"/>
                    <a:gd name="T44" fmla="*/ 430 w 812"/>
                    <a:gd name="T45" fmla="*/ 86 h 564"/>
                    <a:gd name="T46" fmla="*/ 434 w 812"/>
                    <a:gd name="T47" fmla="*/ 62 h 564"/>
                    <a:gd name="T48" fmla="*/ 430 w 812"/>
                    <a:gd name="T49" fmla="*/ 54 h 564"/>
                    <a:gd name="T50" fmla="*/ 420 w 812"/>
                    <a:gd name="T51" fmla="*/ 57 h 564"/>
                    <a:gd name="T52" fmla="*/ 386 w 812"/>
                    <a:gd name="T53" fmla="*/ 54 h 564"/>
                    <a:gd name="T54" fmla="*/ 360 w 812"/>
                    <a:gd name="T55" fmla="*/ 34 h 564"/>
                    <a:gd name="T56" fmla="*/ 330 w 812"/>
                    <a:gd name="T57" fmla="*/ 34 h 564"/>
                    <a:gd name="T58" fmla="*/ 288 w 812"/>
                    <a:gd name="T59" fmla="*/ 35 h 564"/>
                    <a:gd name="T60" fmla="*/ 242 w 812"/>
                    <a:gd name="T61" fmla="*/ 47 h 564"/>
                    <a:gd name="T62" fmla="*/ 196 w 812"/>
                    <a:gd name="T63" fmla="*/ 54 h 564"/>
                    <a:gd name="T64" fmla="*/ 184 w 812"/>
                    <a:gd name="T65" fmla="*/ 56 h 564"/>
                    <a:gd name="T66" fmla="*/ 160 w 812"/>
                    <a:gd name="T67" fmla="*/ 66 h 564"/>
                    <a:gd name="T68" fmla="*/ 152 w 812"/>
                    <a:gd name="T69" fmla="*/ 72 h 564"/>
                    <a:gd name="T70" fmla="*/ 128 w 812"/>
                    <a:gd name="T71" fmla="*/ 82 h 564"/>
                    <a:gd name="T72" fmla="*/ 94 w 812"/>
                    <a:gd name="T73" fmla="*/ 79 h 564"/>
                    <a:gd name="T74" fmla="*/ 66 w 812"/>
                    <a:gd name="T75" fmla="*/ 52 h 564"/>
                    <a:gd name="T76" fmla="*/ 72 w 812"/>
                    <a:gd name="T77" fmla="*/ 32 h 564"/>
                    <a:gd name="T78" fmla="*/ 44 w 812"/>
                    <a:gd name="T79" fmla="*/ 36 h 564"/>
                    <a:gd name="T80" fmla="*/ 20 w 812"/>
                    <a:gd name="T81" fmla="*/ 31 h 564"/>
                    <a:gd name="T82" fmla="*/ 24 w 812"/>
                    <a:gd name="T83" fmla="*/ 28 h 564"/>
                    <a:gd name="T84" fmla="*/ 0 w 812"/>
                    <a:gd name="T85" fmla="*/ 19 h 564"/>
                    <a:gd name="T86" fmla="*/ 806 w 812"/>
                    <a:gd name="T87" fmla="*/ 2 h 564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0" t="0" r="r" b="b"/>
                  <a:pathLst>
                    <a:path w="812" h="564">
                      <a:moveTo>
                        <a:pt x="798" y="6"/>
                      </a:moveTo>
                      <a:cubicBezTo>
                        <a:pt x="801" y="15"/>
                        <a:pt x="809" y="16"/>
                        <a:pt x="812" y="26"/>
                      </a:cubicBezTo>
                      <a:cubicBezTo>
                        <a:pt x="809" y="36"/>
                        <a:pt x="801" y="41"/>
                        <a:pt x="796" y="50"/>
                      </a:cubicBezTo>
                      <a:cubicBezTo>
                        <a:pt x="791" y="61"/>
                        <a:pt x="788" y="71"/>
                        <a:pt x="778" y="78"/>
                      </a:cubicBezTo>
                      <a:cubicBezTo>
                        <a:pt x="773" y="85"/>
                        <a:pt x="771" y="88"/>
                        <a:pt x="774" y="96"/>
                      </a:cubicBezTo>
                      <a:cubicBezTo>
                        <a:pt x="767" y="107"/>
                        <a:pt x="758" y="114"/>
                        <a:pt x="748" y="122"/>
                      </a:cubicBezTo>
                      <a:cubicBezTo>
                        <a:pt x="744" y="125"/>
                        <a:pt x="736" y="130"/>
                        <a:pt x="736" y="130"/>
                      </a:cubicBezTo>
                      <a:cubicBezTo>
                        <a:pt x="740" y="141"/>
                        <a:pt x="731" y="140"/>
                        <a:pt x="722" y="142"/>
                      </a:cubicBezTo>
                      <a:cubicBezTo>
                        <a:pt x="716" y="148"/>
                        <a:pt x="712" y="151"/>
                        <a:pt x="704" y="154"/>
                      </a:cubicBezTo>
                      <a:cubicBezTo>
                        <a:pt x="686" y="150"/>
                        <a:pt x="650" y="169"/>
                        <a:pt x="634" y="180"/>
                      </a:cubicBezTo>
                      <a:cubicBezTo>
                        <a:pt x="636" y="189"/>
                        <a:pt x="631" y="193"/>
                        <a:pt x="640" y="196"/>
                      </a:cubicBezTo>
                      <a:cubicBezTo>
                        <a:pt x="643" y="205"/>
                        <a:pt x="640" y="207"/>
                        <a:pt x="632" y="210"/>
                      </a:cubicBezTo>
                      <a:cubicBezTo>
                        <a:pt x="626" y="219"/>
                        <a:pt x="623" y="226"/>
                        <a:pt x="614" y="232"/>
                      </a:cubicBezTo>
                      <a:cubicBezTo>
                        <a:pt x="611" y="231"/>
                        <a:pt x="606" y="233"/>
                        <a:pt x="604" y="230"/>
                      </a:cubicBezTo>
                      <a:cubicBezTo>
                        <a:pt x="599" y="220"/>
                        <a:pt x="610" y="199"/>
                        <a:pt x="620" y="196"/>
                      </a:cubicBezTo>
                      <a:cubicBezTo>
                        <a:pt x="623" y="187"/>
                        <a:pt x="617" y="187"/>
                        <a:pt x="620" y="178"/>
                      </a:cubicBezTo>
                      <a:cubicBezTo>
                        <a:pt x="617" y="164"/>
                        <a:pt x="609" y="168"/>
                        <a:pt x="598" y="172"/>
                      </a:cubicBezTo>
                      <a:cubicBezTo>
                        <a:pt x="592" y="180"/>
                        <a:pt x="585" y="185"/>
                        <a:pt x="576" y="188"/>
                      </a:cubicBezTo>
                      <a:cubicBezTo>
                        <a:pt x="572" y="194"/>
                        <a:pt x="568" y="200"/>
                        <a:pt x="564" y="206"/>
                      </a:cubicBezTo>
                      <a:cubicBezTo>
                        <a:pt x="561" y="210"/>
                        <a:pt x="556" y="218"/>
                        <a:pt x="556" y="218"/>
                      </a:cubicBezTo>
                      <a:cubicBezTo>
                        <a:pt x="558" y="234"/>
                        <a:pt x="559" y="243"/>
                        <a:pt x="572" y="252"/>
                      </a:cubicBezTo>
                      <a:cubicBezTo>
                        <a:pt x="579" y="262"/>
                        <a:pt x="586" y="273"/>
                        <a:pt x="596" y="280"/>
                      </a:cubicBezTo>
                      <a:cubicBezTo>
                        <a:pt x="598" y="286"/>
                        <a:pt x="602" y="298"/>
                        <a:pt x="602" y="298"/>
                      </a:cubicBezTo>
                      <a:cubicBezTo>
                        <a:pt x="601" y="308"/>
                        <a:pt x="599" y="361"/>
                        <a:pt x="594" y="368"/>
                      </a:cubicBezTo>
                      <a:cubicBezTo>
                        <a:pt x="590" y="374"/>
                        <a:pt x="576" y="378"/>
                        <a:pt x="570" y="382"/>
                      </a:cubicBezTo>
                      <a:cubicBezTo>
                        <a:pt x="563" y="393"/>
                        <a:pt x="550" y="396"/>
                        <a:pt x="542" y="406"/>
                      </a:cubicBezTo>
                      <a:cubicBezTo>
                        <a:pt x="536" y="413"/>
                        <a:pt x="539" y="417"/>
                        <a:pt x="530" y="420"/>
                      </a:cubicBezTo>
                      <a:cubicBezTo>
                        <a:pt x="526" y="408"/>
                        <a:pt x="538" y="391"/>
                        <a:pt x="522" y="386"/>
                      </a:cubicBezTo>
                      <a:cubicBezTo>
                        <a:pt x="516" y="377"/>
                        <a:pt x="510" y="364"/>
                        <a:pt x="502" y="356"/>
                      </a:cubicBezTo>
                      <a:cubicBezTo>
                        <a:pt x="497" y="341"/>
                        <a:pt x="505" y="360"/>
                        <a:pt x="482" y="348"/>
                      </a:cubicBezTo>
                      <a:cubicBezTo>
                        <a:pt x="478" y="346"/>
                        <a:pt x="478" y="339"/>
                        <a:pt x="474" y="336"/>
                      </a:cubicBezTo>
                      <a:cubicBezTo>
                        <a:pt x="470" y="323"/>
                        <a:pt x="466" y="342"/>
                        <a:pt x="462" y="348"/>
                      </a:cubicBezTo>
                      <a:cubicBezTo>
                        <a:pt x="460" y="358"/>
                        <a:pt x="456" y="363"/>
                        <a:pt x="454" y="374"/>
                      </a:cubicBezTo>
                      <a:cubicBezTo>
                        <a:pt x="457" y="383"/>
                        <a:pt x="455" y="387"/>
                        <a:pt x="450" y="394"/>
                      </a:cubicBezTo>
                      <a:cubicBezTo>
                        <a:pt x="454" y="399"/>
                        <a:pt x="464" y="411"/>
                        <a:pt x="466" y="418"/>
                      </a:cubicBezTo>
                      <a:cubicBezTo>
                        <a:pt x="474" y="443"/>
                        <a:pt x="472" y="458"/>
                        <a:pt x="500" y="464"/>
                      </a:cubicBezTo>
                      <a:cubicBezTo>
                        <a:pt x="507" y="469"/>
                        <a:pt x="510" y="474"/>
                        <a:pt x="516" y="480"/>
                      </a:cubicBezTo>
                      <a:cubicBezTo>
                        <a:pt x="511" y="494"/>
                        <a:pt x="513" y="509"/>
                        <a:pt x="510" y="524"/>
                      </a:cubicBezTo>
                      <a:cubicBezTo>
                        <a:pt x="512" y="537"/>
                        <a:pt x="511" y="541"/>
                        <a:pt x="522" y="548"/>
                      </a:cubicBezTo>
                      <a:cubicBezTo>
                        <a:pt x="523" y="552"/>
                        <a:pt x="525" y="556"/>
                        <a:pt x="526" y="560"/>
                      </a:cubicBezTo>
                      <a:cubicBezTo>
                        <a:pt x="527" y="564"/>
                        <a:pt x="514" y="556"/>
                        <a:pt x="514" y="556"/>
                      </a:cubicBezTo>
                      <a:cubicBezTo>
                        <a:pt x="502" y="564"/>
                        <a:pt x="501" y="551"/>
                        <a:pt x="492" y="544"/>
                      </a:cubicBezTo>
                      <a:cubicBezTo>
                        <a:pt x="488" y="541"/>
                        <a:pt x="480" y="536"/>
                        <a:pt x="480" y="536"/>
                      </a:cubicBezTo>
                      <a:cubicBezTo>
                        <a:pt x="471" y="522"/>
                        <a:pt x="474" y="529"/>
                        <a:pt x="470" y="518"/>
                      </a:cubicBezTo>
                      <a:cubicBezTo>
                        <a:pt x="467" y="491"/>
                        <a:pt x="461" y="446"/>
                        <a:pt x="436" y="430"/>
                      </a:cubicBezTo>
                      <a:cubicBezTo>
                        <a:pt x="428" y="433"/>
                        <a:pt x="425" y="433"/>
                        <a:pt x="422" y="424"/>
                      </a:cubicBezTo>
                      <a:cubicBezTo>
                        <a:pt x="427" y="404"/>
                        <a:pt x="432" y="383"/>
                        <a:pt x="438" y="364"/>
                      </a:cubicBezTo>
                      <a:cubicBezTo>
                        <a:pt x="436" y="343"/>
                        <a:pt x="431" y="330"/>
                        <a:pt x="426" y="310"/>
                      </a:cubicBezTo>
                      <a:cubicBezTo>
                        <a:pt x="429" y="302"/>
                        <a:pt x="425" y="300"/>
                        <a:pt x="422" y="292"/>
                      </a:cubicBezTo>
                      <a:cubicBezTo>
                        <a:pt x="424" y="282"/>
                        <a:pt x="428" y="277"/>
                        <a:pt x="422" y="268"/>
                      </a:cubicBezTo>
                      <a:cubicBezTo>
                        <a:pt x="420" y="269"/>
                        <a:pt x="418" y="269"/>
                        <a:pt x="416" y="270"/>
                      </a:cubicBezTo>
                      <a:cubicBezTo>
                        <a:pt x="414" y="272"/>
                        <a:pt x="414" y="275"/>
                        <a:pt x="412" y="276"/>
                      </a:cubicBezTo>
                      <a:cubicBezTo>
                        <a:pt x="408" y="278"/>
                        <a:pt x="400" y="280"/>
                        <a:pt x="400" y="280"/>
                      </a:cubicBezTo>
                      <a:cubicBezTo>
                        <a:pt x="394" y="274"/>
                        <a:pt x="389" y="274"/>
                        <a:pt x="386" y="266"/>
                      </a:cubicBezTo>
                      <a:cubicBezTo>
                        <a:pt x="391" y="251"/>
                        <a:pt x="379" y="206"/>
                        <a:pt x="364" y="196"/>
                      </a:cubicBezTo>
                      <a:cubicBezTo>
                        <a:pt x="357" y="186"/>
                        <a:pt x="358" y="182"/>
                        <a:pt x="360" y="170"/>
                      </a:cubicBezTo>
                      <a:cubicBezTo>
                        <a:pt x="358" y="160"/>
                        <a:pt x="356" y="147"/>
                        <a:pt x="346" y="144"/>
                      </a:cubicBezTo>
                      <a:cubicBezTo>
                        <a:pt x="343" y="154"/>
                        <a:pt x="338" y="160"/>
                        <a:pt x="330" y="166"/>
                      </a:cubicBezTo>
                      <a:cubicBezTo>
                        <a:pt x="323" y="164"/>
                        <a:pt x="308" y="160"/>
                        <a:pt x="308" y="160"/>
                      </a:cubicBezTo>
                      <a:cubicBezTo>
                        <a:pt x="296" y="162"/>
                        <a:pt x="297" y="166"/>
                        <a:pt x="288" y="172"/>
                      </a:cubicBezTo>
                      <a:cubicBezTo>
                        <a:pt x="284" y="185"/>
                        <a:pt x="282" y="191"/>
                        <a:pt x="268" y="196"/>
                      </a:cubicBezTo>
                      <a:cubicBezTo>
                        <a:pt x="264" y="200"/>
                        <a:pt x="243" y="231"/>
                        <a:pt x="242" y="232"/>
                      </a:cubicBezTo>
                      <a:cubicBezTo>
                        <a:pt x="231" y="239"/>
                        <a:pt x="215" y="247"/>
                        <a:pt x="206" y="256"/>
                      </a:cubicBezTo>
                      <a:cubicBezTo>
                        <a:pt x="202" y="260"/>
                        <a:pt x="200" y="265"/>
                        <a:pt x="196" y="268"/>
                      </a:cubicBezTo>
                      <a:cubicBezTo>
                        <a:pt x="194" y="269"/>
                        <a:pt x="192" y="269"/>
                        <a:pt x="190" y="270"/>
                      </a:cubicBezTo>
                      <a:cubicBezTo>
                        <a:pt x="188" y="271"/>
                        <a:pt x="186" y="272"/>
                        <a:pt x="184" y="274"/>
                      </a:cubicBezTo>
                      <a:cubicBezTo>
                        <a:pt x="180" y="278"/>
                        <a:pt x="172" y="286"/>
                        <a:pt x="172" y="286"/>
                      </a:cubicBezTo>
                      <a:cubicBezTo>
                        <a:pt x="167" y="300"/>
                        <a:pt x="165" y="314"/>
                        <a:pt x="160" y="328"/>
                      </a:cubicBezTo>
                      <a:cubicBezTo>
                        <a:pt x="158" y="335"/>
                        <a:pt x="156" y="341"/>
                        <a:pt x="154" y="348"/>
                      </a:cubicBezTo>
                      <a:cubicBezTo>
                        <a:pt x="153" y="350"/>
                        <a:pt x="152" y="354"/>
                        <a:pt x="152" y="354"/>
                      </a:cubicBezTo>
                      <a:cubicBezTo>
                        <a:pt x="152" y="359"/>
                        <a:pt x="156" y="384"/>
                        <a:pt x="146" y="392"/>
                      </a:cubicBezTo>
                      <a:cubicBezTo>
                        <a:pt x="141" y="397"/>
                        <a:pt x="128" y="404"/>
                        <a:pt x="128" y="404"/>
                      </a:cubicBezTo>
                      <a:cubicBezTo>
                        <a:pt x="125" y="412"/>
                        <a:pt x="122" y="421"/>
                        <a:pt x="114" y="424"/>
                      </a:cubicBezTo>
                      <a:cubicBezTo>
                        <a:pt x="100" y="419"/>
                        <a:pt x="97" y="405"/>
                        <a:pt x="94" y="392"/>
                      </a:cubicBezTo>
                      <a:cubicBezTo>
                        <a:pt x="86" y="362"/>
                        <a:pt x="82" y="332"/>
                        <a:pt x="72" y="302"/>
                      </a:cubicBezTo>
                      <a:cubicBezTo>
                        <a:pt x="71" y="281"/>
                        <a:pt x="70" y="275"/>
                        <a:pt x="66" y="258"/>
                      </a:cubicBezTo>
                      <a:cubicBezTo>
                        <a:pt x="66" y="251"/>
                        <a:pt x="68" y="219"/>
                        <a:pt x="64" y="208"/>
                      </a:cubicBezTo>
                      <a:cubicBezTo>
                        <a:pt x="70" y="191"/>
                        <a:pt x="66" y="173"/>
                        <a:pt x="72" y="156"/>
                      </a:cubicBezTo>
                      <a:cubicBezTo>
                        <a:pt x="66" y="139"/>
                        <a:pt x="60" y="168"/>
                        <a:pt x="56" y="172"/>
                      </a:cubicBezTo>
                      <a:cubicBezTo>
                        <a:pt x="53" y="175"/>
                        <a:pt x="44" y="180"/>
                        <a:pt x="44" y="180"/>
                      </a:cubicBezTo>
                      <a:cubicBezTo>
                        <a:pt x="35" y="177"/>
                        <a:pt x="28" y="173"/>
                        <a:pt x="24" y="162"/>
                      </a:cubicBezTo>
                      <a:cubicBezTo>
                        <a:pt x="23" y="158"/>
                        <a:pt x="20" y="150"/>
                        <a:pt x="20" y="150"/>
                      </a:cubicBezTo>
                      <a:cubicBezTo>
                        <a:pt x="30" y="148"/>
                        <a:pt x="30" y="143"/>
                        <a:pt x="38" y="138"/>
                      </a:cubicBezTo>
                      <a:cubicBezTo>
                        <a:pt x="35" y="128"/>
                        <a:pt x="31" y="133"/>
                        <a:pt x="24" y="138"/>
                      </a:cubicBezTo>
                      <a:cubicBezTo>
                        <a:pt x="15" y="135"/>
                        <a:pt x="15" y="132"/>
                        <a:pt x="18" y="124"/>
                      </a:cubicBezTo>
                      <a:cubicBezTo>
                        <a:pt x="11" y="114"/>
                        <a:pt x="9" y="101"/>
                        <a:pt x="0" y="92"/>
                      </a:cubicBezTo>
                      <a:lnTo>
                        <a:pt x="76" y="0"/>
                      </a:lnTo>
                      <a:lnTo>
                        <a:pt x="798" y="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79" name="Freeform 48"/>
                <p:cNvSpPr>
                  <a:spLocks/>
                </p:cNvSpPr>
                <p:nvPr userDrawn="1"/>
              </p:nvSpPr>
              <p:spPr bwMode="ltGray">
                <a:xfrm>
                  <a:off x="1770" y="671"/>
                  <a:ext cx="45" cy="71"/>
                </a:xfrm>
                <a:custGeom>
                  <a:avLst/>
                  <a:gdLst>
                    <a:gd name="T0" fmla="*/ 7 w 43"/>
                    <a:gd name="T1" fmla="*/ 3 h 85"/>
                    <a:gd name="T2" fmla="*/ 25 w 43"/>
                    <a:gd name="T3" fmla="*/ 3 h 85"/>
                    <a:gd name="T4" fmla="*/ 53 w 43"/>
                    <a:gd name="T5" fmla="*/ 8 h 85"/>
                    <a:gd name="T6" fmla="*/ 27 w 43"/>
                    <a:gd name="T7" fmla="*/ 19 h 85"/>
                    <a:gd name="T8" fmla="*/ 1 w 43"/>
                    <a:gd name="T9" fmla="*/ 16 h 85"/>
                    <a:gd name="T10" fmla="*/ 7 w 43"/>
                    <a:gd name="T11" fmla="*/ 3 h 85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0" t="0" r="r" b="b"/>
                  <a:pathLst>
                    <a:path w="43" h="85">
                      <a:moveTo>
                        <a:pt x="7" y="11"/>
                      </a:moveTo>
                      <a:cubicBezTo>
                        <a:pt x="4" y="2"/>
                        <a:pt x="9" y="0"/>
                        <a:pt x="17" y="3"/>
                      </a:cubicBezTo>
                      <a:cubicBezTo>
                        <a:pt x="24" y="13"/>
                        <a:pt x="28" y="24"/>
                        <a:pt x="37" y="33"/>
                      </a:cubicBezTo>
                      <a:cubicBezTo>
                        <a:pt x="43" y="52"/>
                        <a:pt x="40" y="78"/>
                        <a:pt x="19" y="85"/>
                      </a:cubicBezTo>
                      <a:cubicBezTo>
                        <a:pt x="6" y="81"/>
                        <a:pt x="5" y="81"/>
                        <a:pt x="1" y="69"/>
                      </a:cubicBezTo>
                      <a:cubicBezTo>
                        <a:pt x="2" y="66"/>
                        <a:pt x="0" y="4"/>
                        <a:pt x="7" y="1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0" name="Freeform 49"/>
                <p:cNvSpPr>
                  <a:spLocks/>
                </p:cNvSpPr>
                <p:nvPr userDrawn="1"/>
              </p:nvSpPr>
              <p:spPr bwMode="ltGray">
                <a:xfrm>
                  <a:off x="2394" y="431"/>
                  <a:ext cx="42" cy="59"/>
                </a:xfrm>
                <a:custGeom>
                  <a:avLst/>
                  <a:gdLst>
                    <a:gd name="T0" fmla="*/ 11 w 44"/>
                    <a:gd name="T1" fmla="*/ 5 h 74"/>
                    <a:gd name="T2" fmla="*/ 21 w 44"/>
                    <a:gd name="T3" fmla="*/ 2 h 74"/>
                    <a:gd name="T4" fmla="*/ 30 w 44"/>
                    <a:gd name="T5" fmla="*/ 2 h 74"/>
                    <a:gd name="T6" fmla="*/ 28 w 44"/>
                    <a:gd name="T7" fmla="*/ 5 h 74"/>
                    <a:gd name="T8" fmla="*/ 11 w 44"/>
                    <a:gd name="T9" fmla="*/ 12 h 74"/>
                    <a:gd name="T10" fmla="*/ 7 w 44"/>
                    <a:gd name="T11" fmla="*/ 10 h 74"/>
                    <a:gd name="T12" fmla="*/ 3 w 44"/>
                    <a:gd name="T13" fmla="*/ 6 h 74"/>
                    <a:gd name="T14" fmla="*/ 11 w 44"/>
                    <a:gd name="T15" fmla="*/ 5 h 74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0" t="0" r="r" b="b"/>
                  <a:pathLst>
                    <a:path w="44" h="74">
                      <a:moveTo>
                        <a:pt x="13" y="28"/>
                      </a:moveTo>
                      <a:cubicBezTo>
                        <a:pt x="15" y="13"/>
                        <a:pt x="14" y="7"/>
                        <a:pt x="29" y="2"/>
                      </a:cubicBezTo>
                      <a:cubicBezTo>
                        <a:pt x="34" y="3"/>
                        <a:pt x="40" y="0"/>
                        <a:pt x="43" y="4"/>
                      </a:cubicBezTo>
                      <a:cubicBezTo>
                        <a:pt x="44" y="6"/>
                        <a:pt x="41" y="21"/>
                        <a:pt x="39" y="26"/>
                      </a:cubicBezTo>
                      <a:cubicBezTo>
                        <a:pt x="31" y="43"/>
                        <a:pt x="30" y="63"/>
                        <a:pt x="13" y="74"/>
                      </a:cubicBezTo>
                      <a:cubicBezTo>
                        <a:pt x="4" y="71"/>
                        <a:pt x="4" y="68"/>
                        <a:pt x="7" y="60"/>
                      </a:cubicBezTo>
                      <a:cubicBezTo>
                        <a:pt x="5" y="50"/>
                        <a:pt x="0" y="46"/>
                        <a:pt x="3" y="36"/>
                      </a:cubicBezTo>
                      <a:cubicBezTo>
                        <a:pt x="4" y="32"/>
                        <a:pt x="8" y="23"/>
                        <a:pt x="1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1" name="Freeform 50"/>
                <p:cNvSpPr>
                  <a:spLocks/>
                </p:cNvSpPr>
                <p:nvPr userDrawn="1"/>
              </p:nvSpPr>
              <p:spPr bwMode="ltGray">
                <a:xfrm>
                  <a:off x="2513" y="402"/>
                  <a:ext cx="21" cy="24"/>
                </a:xfrm>
                <a:custGeom>
                  <a:avLst/>
                  <a:gdLst>
                    <a:gd name="T0" fmla="*/ 7 w 20"/>
                    <a:gd name="T1" fmla="*/ 2 h 30"/>
                    <a:gd name="T2" fmla="*/ 5 w 20"/>
                    <a:gd name="T3" fmla="*/ 5 h 30"/>
                    <a:gd name="T4" fmla="*/ 7 w 20"/>
                    <a:gd name="T5" fmla="*/ 2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20" h="30">
                      <a:moveTo>
                        <a:pt x="7" y="16"/>
                      </a:moveTo>
                      <a:cubicBezTo>
                        <a:pt x="18" y="0"/>
                        <a:pt x="20" y="20"/>
                        <a:pt x="5" y="30"/>
                      </a:cubicBezTo>
                      <a:cubicBezTo>
                        <a:pt x="0" y="23"/>
                        <a:pt x="1" y="22"/>
                        <a:pt x="7" y="16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2" name="Freeform 51"/>
                <p:cNvSpPr>
                  <a:spLocks/>
                </p:cNvSpPr>
                <p:nvPr userDrawn="1"/>
              </p:nvSpPr>
              <p:spPr bwMode="ltGray">
                <a:xfrm>
                  <a:off x="333" y="169"/>
                  <a:ext cx="1015" cy="866"/>
                </a:xfrm>
                <a:custGeom>
                  <a:avLst/>
                  <a:gdLst>
                    <a:gd name="T0" fmla="*/ 11577 w 682"/>
                    <a:gd name="T1" fmla="*/ 15834 h 557"/>
                    <a:gd name="T2" fmla="*/ 11693 w 682"/>
                    <a:gd name="T3" fmla="*/ 15398 h 557"/>
                    <a:gd name="T4" fmla="*/ 12036 w 682"/>
                    <a:gd name="T5" fmla="*/ 14100 h 557"/>
                    <a:gd name="T6" fmla="*/ 7444 w 682"/>
                    <a:gd name="T7" fmla="*/ 9783 h 557"/>
                    <a:gd name="T8" fmla="*/ 6791 w 682"/>
                    <a:gd name="T9" fmla="*/ 11808 h 557"/>
                    <a:gd name="T10" fmla="*/ 7295 w 682"/>
                    <a:gd name="T11" fmla="*/ 18968 h 557"/>
                    <a:gd name="T12" fmla="*/ 6791 w 682"/>
                    <a:gd name="T13" fmla="*/ 16863 h 557"/>
                    <a:gd name="T14" fmla="*/ 5828 w 682"/>
                    <a:gd name="T15" fmla="*/ 14999 h 557"/>
                    <a:gd name="T16" fmla="*/ 5901 w 682"/>
                    <a:gd name="T17" fmla="*/ 14100 h 557"/>
                    <a:gd name="T18" fmla="*/ 5956 w 682"/>
                    <a:gd name="T19" fmla="*/ 13461 h 557"/>
                    <a:gd name="T20" fmla="*/ 5294 w 682"/>
                    <a:gd name="T21" fmla="*/ 12802 h 557"/>
                    <a:gd name="T22" fmla="*/ 4672 w 682"/>
                    <a:gd name="T23" fmla="*/ 11808 h 557"/>
                    <a:gd name="T24" fmla="*/ 3557 w 682"/>
                    <a:gd name="T25" fmla="*/ 12071 h 557"/>
                    <a:gd name="T26" fmla="*/ 3045 w 682"/>
                    <a:gd name="T27" fmla="*/ 12458 h 557"/>
                    <a:gd name="T28" fmla="*/ 1877 w 682"/>
                    <a:gd name="T29" fmla="*/ 12458 h 557"/>
                    <a:gd name="T30" fmla="*/ 534 w 682"/>
                    <a:gd name="T31" fmla="*/ 10649 h 557"/>
                    <a:gd name="T32" fmla="*/ 263 w 682"/>
                    <a:gd name="T33" fmla="*/ 10087 h 557"/>
                    <a:gd name="T34" fmla="*/ 0 w 682"/>
                    <a:gd name="T35" fmla="*/ 8994 h 557"/>
                    <a:gd name="T36" fmla="*/ 582 w 682"/>
                    <a:gd name="T37" fmla="*/ 7276 h 557"/>
                    <a:gd name="T38" fmla="*/ 775 w 682"/>
                    <a:gd name="T39" fmla="*/ 6171 h 557"/>
                    <a:gd name="T40" fmla="*/ 1228 w 682"/>
                    <a:gd name="T41" fmla="*/ 4866 h 557"/>
                    <a:gd name="T42" fmla="*/ 1959 w 682"/>
                    <a:gd name="T43" fmla="*/ 3949 h 557"/>
                    <a:gd name="T44" fmla="*/ 4032 w 682"/>
                    <a:gd name="T45" fmla="*/ 2289 h 557"/>
                    <a:gd name="T46" fmla="*/ 5294 w 682"/>
                    <a:gd name="T47" fmla="*/ 1029 h 557"/>
                    <a:gd name="T48" fmla="*/ 6206 w 682"/>
                    <a:gd name="T49" fmla="*/ 197 h 557"/>
                    <a:gd name="T50" fmla="*/ 8738 w 682"/>
                    <a:gd name="T51" fmla="*/ 73 h 557"/>
                    <a:gd name="T52" fmla="*/ 9573 w 682"/>
                    <a:gd name="T53" fmla="*/ 0 h 557"/>
                    <a:gd name="T54" fmla="*/ 9236 w 682"/>
                    <a:gd name="T55" fmla="*/ 1151 h 557"/>
                    <a:gd name="T56" fmla="*/ 10660 w 682"/>
                    <a:gd name="T57" fmla="*/ 2879 h 557"/>
                    <a:gd name="T58" fmla="*/ 11966 w 682"/>
                    <a:gd name="T59" fmla="*/ 2526 h 557"/>
                    <a:gd name="T60" fmla="*/ 12728 w 682"/>
                    <a:gd name="T61" fmla="*/ 2783 h 557"/>
                    <a:gd name="T62" fmla="*/ 13447 w 682"/>
                    <a:gd name="T63" fmla="*/ 3315 h 557"/>
                    <a:gd name="T64" fmla="*/ 13772 w 682"/>
                    <a:gd name="T65" fmla="*/ 6415 h 557"/>
                    <a:gd name="T66" fmla="*/ 13772 w 682"/>
                    <a:gd name="T67" fmla="*/ 8192 h 557"/>
                    <a:gd name="T68" fmla="*/ 14406 w 682"/>
                    <a:gd name="T69" fmla="*/ 9660 h 557"/>
                    <a:gd name="T70" fmla="*/ 15533 w 682"/>
                    <a:gd name="T71" fmla="*/ 10237 h 557"/>
                    <a:gd name="T72" fmla="*/ 16359 w 682"/>
                    <a:gd name="T73" fmla="*/ 10087 h 557"/>
                    <a:gd name="T74" fmla="*/ 15974 w 682"/>
                    <a:gd name="T75" fmla="*/ 11611 h 557"/>
                    <a:gd name="T76" fmla="*/ 14406 w 682"/>
                    <a:gd name="T77" fmla="*/ 13901 h 557"/>
                    <a:gd name="T78" fmla="*/ 13192 w 682"/>
                    <a:gd name="T79" fmla="*/ 16557 h 557"/>
                    <a:gd name="T80" fmla="*/ 13381 w 682"/>
                    <a:gd name="T81" fmla="*/ 17343 h 557"/>
                    <a:gd name="T82" fmla="*/ 10464 w 682"/>
                    <a:gd name="T83" fmla="*/ 18968 h 557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</a:gdLst>
                  <a:ahLst/>
                  <a:cxnLst>
                    <a:cxn ang="T84">
                      <a:pos x="T0" y="T1"/>
                    </a:cxn>
                    <a:cxn ang="T85">
                      <a:pos x="T2" y="T3"/>
                    </a:cxn>
                    <a:cxn ang="T86">
                      <a:pos x="T4" y="T5"/>
                    </a:cxn>
                    <a:cxn ang="T87">
                      <a:pos x="T6" y="T7"/>
                    </a:cxn>
                    <a:cxn ang="T88">
                      <a:pos x="T8" y="T9"/>
                    </a:cxn>
                    <a:cxn ang="T89">
                      <a:pos x="T10" y="T11"/>
                    </a:cxn>
                    <a:cxn ang="T90">
                      <a:pos x="T12" y="T13"/>
                    </a:cxn>
                    <a:cxn ang="T91">
                      <a:pos x="T14" y="T15"/>
                    </a:cxn>
                    <a:cxn ang="T92">
                      <a:pos x="T16" y="T17"/>
                    </a:cxn>
                    <a:cxn ang="T93">
                      <a:pos x="T18" y="T19"/>
                    </a:cxn>
                    <a:cxn ang="T94">
                      <a:pos x="T20" y="T21"/>
                    </a:cxn>
                    <a:cxn ang="T95">
                      <a:pos x="T22" y="T23"/>
                    </a:cxn>
                    <a:cxn ang="T96">
                      <a:pos x="T24" y="T25"/>
                    </a:cxn>
                    <a:cxn ang="T97">
                      <a:pos x="T26" y="T27"/>
                    </a:cxn>
                    <a:cxn ang="T98">
                      <a:pos x="T28" y="T29"/>
                    </a:cxn>
                    <a:cxn ang="T99">
                      <a:pos x="T30" y="T31"/>
                    </a:cxn>
                    <a:cxn ang="T100">
                      <a:pos x="T32" y="T33"/>
                    </a:cxn>
                    <a:cxn ang="T101">
                      <a:pos x="T34" y="T35"/>
                    </a:cxn>
                    <a:cxn ang="T102">
                      <a:pos x="T36" y="T37"/>
                    </a:cxn>
                    <a:cxn ang="T103">
                      <a:pos x="T38" y="T39"/>
                    </a:cxn>
                    <a:cxn ang="T104">
                      <a:pos x="T40" y="T41"/>
                    </a:cxn>
                    <a:cxn ang="T105">
                      <a:pos x="T42" y="T43"/>
                    </a:cxn>
                    <a:cxn ang="T106">
                      <a:pos x="T44" y="T45"/>
                    </a:cxn>
                    <a:cxn ang="T107">
                      <a:pos x="T46" y="T47"/>
                    </a:cxn>
                    <a:cxn ang="T108">
                      <a:pos x="T48" y="T49"/>
                    </a:cxn>
                    <a:cxn ang="T109">
                      <a:pos x="T50" y="T51"/>
                    </a:cxn>
                    <a:cxn ang="T110">
                      <a:pos x="T52" y="T53"/>
                    </a:cxn>
                    <a:cxn ang="T111">
                      <a:pos x="T54" y="T55"/>
                    </a:cxn>
                    <a:cxn ang="T112">
                      <a:pos x="T56" y="T57"/>
                    </a:cxn>
                    <a:cxn ang="T113">
                      <a:pos x="T58" y="T59"/>
                    </a:cxn>
                    <a:cxn ang="T114">
                      <a:pos x="T60" y="T61"/>
                    </a:cxn>
                    <a:cxn ang="T115">
                      <a:pos x="T62" y="T63"/>
                    </a:cxn>
                    <a:cxn ang="T116">
                      <a:pos x="T64" y="T65"/>
                    </a:cxn>
                    <a:cxn ang="T117">
                      <a:pos x="T66" y="T67"/>
                    </a:cxn>
                    <a:cxn ang="T118">
                      <a:pos x="T68" y="T69"/>
                    </a:cxn>
                    <a:cxn ang="T119">
                      <a:pos x="T70" y="T71"/>
                    </a:cxn>
                    <a:cxn ang="T120">
                      <a:pos x="T72" y="T73"/>
                    </a:cxn>
                    <a:cxn ang="T121">
                      <a:pos x="T74" y="T75"/>
                    </a:cxn>
                    <a:cxn ang="T122">
                      <a:pos x="T76" y="T77"/>
                    </a:cxn>
                    <a:cxn ang="T123">
                      <a:pos x="T78" y="T79"/>
                    </a:cxn>
                    <a:cxn ang="T124">
                      <a:pos x="T80" y="T81"/>
                    </a:cxn>
                    <a:cxn ang="T125">
                      <a:pos x="T82" y="T83"/>
                    </a:cxn>
                  </a:cxnLst>
                  <a:rect l="0" t="0" r="r" b="b"/>
                  <a:pathLst>
                    <a:path w="682" h="557">
                      <a:moveTo>
                        <a:pt x="435" y="556"/>
                      </a:moveTo>
                      <a:lnTo>
                        <a:pt x="481" y="464"/>
                      </a:lnTo>
                      <a:lnTo>
                        <a:pt x="473" y="449"/>
                      </a:lnTo>
                      <a:lnTo>
                        <a:pt x="486" y="451"/>
                      </a:lnTo>
                      <a:lnTo>
                        <a:pt x="495" y="441"/>
                      </a:lnTo>
                      <a:lnTo>
                        <a:pt x="500" y="413"/>
                      </a:lnTo>
                      <a:lnTo>
                        <a:pt x="500" y="371"/>
                      </a:lnTo>
                      <a:lnTo>
                        <a:pt x="309" y="287"/>
                      </a:lnTo>
                      <a:lnTo>
                        <a:pt x="296" y="308"/>
                      </a:lnTo>
                      <a:lnTo>
                        <a:pt x="282" y="346"/>
                      </a:lnTo>
                      <a:lnTo>
                        <a:pt x="396" y="557"/>
                      </a:lnTo>
                      <a:lnTo>
                        <a:pt x="303" y="556"/>
                      </a:lnTo>
                      <a:lnTo>
                        <a:pt x="304" y="536"/>
                      </a:lnTo>
                      <a:cubicBezTo>
                        <a:pt x="284" y="520"/>
                        <a:pt x="296" y="510"/>
                        <a:pt x="282" y="494"/>
                      </a:cubicBezTo>
                      <a:cubicBezTo>
                        <a:pt x="276" y="475"/>
                        <a:pt x="267" y="468"/>
                        <a:pt x="253" y="451"/>
                      </a:cubicBezTo>
                      <a:cubicBezTo>
                        <a:pt x="249" y="447"/>
                        <a:pt x="245" y="443"/>
                        <a:pt x="242" y="439"/>
                      </a:cubicBezTo>
                      <a:lnTo>
                        <a:pt x="237" y="432"/>
                      </a:lnTo>
                      <a:cubicBezTo>
                        <a:pt x="237" y="432"/>
                        <a:pt x="245" y="413"/>
                        <a:pt x="245" y="413"/>
                      </a:cubicBezTo>
                      <a:cubicBezTo>
                        <a:pt x="247" y="409"/>
                        <a:pt x="250" y="401"/>
                        <a:pt x="250" y="401"/>
                      </a:cubicBezTo>
                      <a:cubicBezTo>
                        <a:pt x="249" y="399"/>
                        <a:pt x="247" y="397"/>
                        <a:pt x="247" y="394"/>
                      </a:cubicBezTo>
                      <a:cubicBezTo>
                        <a:pt x="248" y="390"/>
                        <a:pt x="253" y="382"/>
                        <a:pt x="253" y="382"/>
                      </a:cubicBezTo>
                      <a:cubicBezTo>
                        <a:pt x="243" y="370"/>
                        <a:pt x="237" y="371"/>
                        <a:pt x="220" y="375"/>
                      </a:cubicBezTo>
                      <a:cubicBezTo>
                        <a:pt x="217" y="371"/>
                        <a:pt x="210" y="369"/>
                        <a:pt x="207" y="365"/>
                      </a:cubicBezTo>
                      <a:cubicBezTo>
                        <a:pt x="185" y="337"/>
                        <a:pt x="216" y="363"/>
                        <a:pt x="194" y="346"/>
                      </a:cubicBezTo>
                      <a:cubicBezTo>
                        <a:pt x="167" y="349"/>
                        <a:pt x="179" y="346"/>
                        <a:pt x="156" y="352"/>
                      </a:cubicBezTo>
                      <a:cubicBezTo>
                        <a:pt x="153" y="353"/>
                        <a:pt x="148" y="354"/>
                        <a:pt x="148" y="354"/>
                      </a:cubicBezTo>
                      <a:cubicBezTo>
                        <a:pt x="146" y="356"/>
                        <a:pt x="145" y="359"/>
                        <a:pt x="142" y="361"/>
                      </a:cubicBezTo>
                      <a:cubicBezTo>
                        <a:pt x="138" y="363"/>
                        <a:pt x="126" y="365"/>
                        <a:pt x="126" y="365"/>
                      </a:cubicBezTo>
                      <a:cubicBezTo>
                        <a:pt x="105" y="354"/>
                        <a:pt x="116" y="355"/>
                        <a:pt x="94" y="361"/>
                      </a:cubicBezTo>
                      <a:cubicBezTo>
                        <a:pt x="89" y="362"/>
                        <a:pt x="78" y="365"/>
                        <a:pt x="78" y="365"/>
                      </a:cubicBezTo>
                      <a:cubicBezTo>
                        <a:pt x="62" y="383"/>
                        <a:pt x="46" y="346"/>
                        <a:pt x="35" y="337"/>
                      </a:cubicBezTo>
                      <a:cubicBezTo>
                        <a:pt x="32" y="330"/>
                        <a:pt x="24" y="320"/>
                        <a:pt x="22" y="312"/>
                      </a:cubicBezTo>
                      <a:cubicBezTo>
                        <a:pt x="20" y="308"/>
                        <a:pt x="22" y="303"/>
                        <a:pt x="19" y="300"/>
                      </a:cubicBezTo>
                      <a:cubicBezTo>
                        <a:pt x="17" y="297"/>
                        <a:pt x="13" y="297"/>
                        <a:pt x="11" y="295"/>
                      </a:cubicBezTo>
                      <a:cubicBezTo>
                        <a:pt x="3" y="277"/>
                        <a:pt x="15" y="306"/>
                        <a:pt x="5" y="276"/>
                      </a:cubicBezTo>
                      <a:cubicBezTo>
                        <a:pt x="4" y="272"/>
                        <a:pt x="0" y="264"/>
                        <a:pt x="0" y="264"/>
                      </a:cubicBezTo>
                      <a:cubicBezTo>
                        <a:pt x="3" y="253"/>
                        <a:pt x="2" y="248"/>
                        <a:pt x="13" y="243"/>
                      </a:cubicBezTo>
                      <a:cubicBezTo>
                        <a:pt x="20" y="221"/>
                        <a:pt x="17" y="231"/>
                        <a:pt x="24" y="213"/>
                      </a:cubicBezTo>
                      <a:cubicBezTo>
                        <a:pt x="26" y="209"/>
                        <a:pt x="30" y="200"/>
                        <a:pt x="30" y="200"/>
                      </a:cubicBezTo>
                      <a:cubicBezTo>
                        <a:pt x="26" y="192"/>
                        <a:pt x="24" y="191"/>
                        <a:pt x="32" y="181"/>
                      </a:cubicBezTo>
                      <a:cubicBezTo>
                        <a:pt x="36" y="177"/>
                        <a:pt x="43" y="169"/>
                        <a:pt x="43" y="169"/>
                      </a:cubicBezTo>
                      <a:cubicBezTo>
                        <a:pt x="37" y="155"/>
                        <a:pt x="36" y="153"/>
                        <a:pt x="51" y="143"/>
                      </a:cubicBezTo>
                      <a:cubicBezTo>
                        <a:pt x="56" y="140"/>
                        <a:pt x="67" y="135"/>
                        <a:pt x="67" y="135"/>
                      </a:cubicBezTo>
                      <a:cubicBezTo>
                        <a:pt x="73" y="129"/>
                        <a:pt x="75" y="122"/>
                        <a:pt x="81" y="116"/>
                      </a:cubicBezTo>
                      <a:cubicBezTo>
                        <a:pt x="89" y="107"/>
                        <a:pt x="102" y="105"/>
                        <a:pt x="113" y="99"/>
                      </a:cubicBezTo>
                      <a:cubicBezTo>
                        <a:pt x="125" y="85"/>
                        <a:pt x="149" y="76"/>
                        <a:pt x="167" y="67"/>
                      </a:cubicBezTo>
                      <a:cubicBezTo>
                        <a:pt x="174" y="59"/>
                        <a:pt x="175" y="50"/>
                        <a:pt x="188" y="46"/>
                      </a:cubicBezTo>
                      <a:cubicBezTo>
                        <a:pt x="198" y="39"/>
                        <a:pt x="208" y="36"/>
                        <a:pt x="220" y="30"/>
                      </a:cubicBezTo>
                      <a:cubicBezTo>
                        <a:pt x="223" y="28"/>
                        <a:pt x="228" y="25"/>
                        <a:pt x="228" y="25"/>
                      </a:cubicBezTo>
                      <a:cubicBezTo>
                        <a:pt x="237" y="16"/>
                        <a:pt x="245" y="10"/>
                        <a:pt x="258" y="6"/>
                      </a:cubicBezTo>
                      <a:cubicBezTo>
                        <a:pt x="269" y="31"/>
                        <a:pt x="301" y="6"/>
                        <a:pt x="320" y="4"/>
                      </a:cubicBezTo>
                      <a:cubicBezTo>
                        <a:pt x="334" y="3"/>
                        <a:pt x="349" y="3"/>
                        <a:pt x="363" y="2"/>
                      </a:cubicBezTo>
                      <a:cubicBezTo>
                        <a:pt x="369" y="3"/>
                        <a:pt x="376" y="5"/>
                        <a:pt x="382" y="4"/>
                      </a:cubicBezTo>
                      <a:cubicBezTo>
                        <a:pt x="387" y="4"/>
                        <a:pt x="398" y="0"/>
                        <a:pt x="398" y="0"/>
                      </a:cubicBezTo>
                      <a:cubicBezTo>
                        <a:pt x="415" y="8"/>
                        <a:pt x="406" y="16"/>
                        <a:pt x="400" y="30"/>
                      </a:cubicBezTo>
                      <a:cubicBezTo>
                        <a:pt x="398" y="34"/>
                        <a:pt x="384" y="34"/>
                        <a:pt x="384" y="34"/>
                      </a:cubicBezTo>
                      <a:cubicBezTo>
                        <a:pt x="379" y="47"/>
                        <a:pt x="398" y="51"/>
                        <a:pt x="411" y="55"/>
                      </a:cubicBezTo>
                      <a:cubicBezTo>
                        <a:pt x="419" y="72"/>
                        <a:pt x="421" y="79"/>
                        <a:pt x="443" y="84"/>
                      </a:cubicBezTo>
                      <a:cubicBezTo>
                        <a:pt x="461" y="71"/>
                        <a:pt x="435" y="65"/>
                        <a:pt x="468" y="57"/>
                      </a:cubicBezTo>
                      <a:cubicBezTo>
                        <a:pt x="482" y="61"/>
                        <a:pt x="485" y="70"/>
                        <a:pt x="497" y="74"/>
                      </a:cubicBezTo>
                      <a:cubicBezTo>
                        <a:pt x="505" y="76"/>
                        <a:pt x="513" y="78"/>
                        <a:pt x="521" y="80"/>
                      </a:cubicBezTo>
                      <a:cubicBezTo>
                        <a:pt x="524" y="81"/>
                        <a:pt x="529" y="82"/>
                        <a:pt x="529" y="82"/>
                      </a:cubicBezTo>
                      <a:cubicBezTo>
                        <a:pt x="547" y="78"/>
                        <a:pt x="547" y="76"/>
                        <a:pt x="562" y="84"/>
                      </a:cubicBezTo>
                      <a:cubicBezTo>
                        <a:pt x="566" y="95"/>
                        <a:pt x="565" y="86"/>
                        <a:pt x="559" y="97"/>
                      </a:cubicBezTo>
                      <a:cubicBezTo>
                        <a:pt x="557" y="101"/>
                        <a:pt x="554" y="110"/>
                        <a:pt x="554" y="110"/>
                      </a:cubicBezTo>
                      <a:cubicBezTo>
                        <a:pt x="556" y="132"/>
                        <a:pt x="556" y="168"/>
                        <a:pt x="572" y="188"/>
                      </a:cubicBezTo>
                      <a:cubicBezTo>
                        <a:pt x="568" y="198"/>
                        <a:pt x="564" y="208"/>
                        <a:pt x="562" y="219"/>
                      </a:cubicBezTo>
                      <a:cubicBezTo>
                        <a:pt x="564" y="227"/>
                        <a:pt x="569" y="233"/>
                        <a:pt x="572" y="240"/>
                      </a:cubicBezTo>
                      <a:cubicBezTo>
                        <a:pt x="573" y="247"/>
                        <a:pt x="572" y="254"/>
                        <a:pt x="575" y="259"/>
                      </a:cubicBezTo>
                      <a:cubicBezTo>
                        <a:pt x="577" y="263"/>
                        <a:pt x="595" y="272"/>
                        <a:pt x="599" y="283"/>
                      </a:cubicBezTo>
                      <a:cubicBezTo>
                        <a:pt x="594" y="295"/>
                        <a:pt x="603" y="306"/>
                        <a:pt x="618" y="310"/>
                      </a:cubicBezTo>
                      <a:cubicBezTo>
                        <a:pt x="630" y="307"/>
                        <a:pt x="638" y="308"/>
                        <a:pt x="645" y="300"/>
                      </a:cubicBezTo>
                      <a:cubicBezTo>
                        <a:pt x="660" y="302"/>
                        <a:pt x="663" y="303"/>
                        <a:pt x="672" y="293"/>
                      </a:cubicBezTo>
                      <a:cubicBezTo>
                        <a:pt x="675" y="294"/>
                        <a:pt x="679" y="293"/>
                        <a:pt x="680" y="295"/>
                      </a:cubicBezTo>
                      <a:cubicBezTo>
                        <a:pt x="682" y="301"/>
                        <a:pt x="674" y="321"/>
                        <a:pt x="672" y="327"/>
                      </a:cubicBezTo>
                      <a:cubicBezTo>
                        <a:pt x="668" y="340"/>
                        <a:pt x="671" y="326"/>
                        <a:pt x="664" y="340"/>
                      </a:cubicBezTo>
                      <a:cubicBezTo>
                        <a:pt x="652" y="360"/>
                        <a:pt x="646" y="381"/>
                        <a:pt x="621" y="394"/>
                      </a:cubicBezTo>
                      <a:cubicBezTo>
                        <a:pt x="614" y="402"/>
                        <a:pt x="609" y="402"/>
                        <a:pt x="599" y="407"/>
                      </a:cubicBezTo>
                      <a:cubicBezTo>
                        <a:pt x="590" y="418"/>
                        <a:pt x="579" y="429"/>
                        <a:pt x="567" y="439"/>
                      </a:cubicBezTo>
                      <a:cubicBezTo>
                        <a:pt x="560" y="454"/>
                        <a:pt x="555" y="470"/>
                        <a:pt x="548" y="485"/>
                      </a:cubicBezTo>
                      <a:cubicBezTo>
                        <a:pt x="549" y="489"/>
                        <a:pt x="550" y="492"/>
                        <a:pt x="551" y="496"/>
                      </a:cubicBezTo>
                      <a:cubicBezTo>
                        <a:pt x="552" y="500"/>
                        <a:pt x="556" y="508"/>
                        <a:pt x="556" y="508"/>
                      </a:cubicBezTo>
                      <a:cubicBezTo>
                        <a:pt x="559" y="524"/>
                        <a:pt x="562" y="546"/>
                        <a:pt x="576" y="557"/>
                      </a:cubicBezTo>
                      <a:lnTo>
                        <a:pt x="435" y="556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3" name="Freeform 52"/>
                <p:cNvSpPr>
                  <a:spLocks/>
                </p:cNvSpPr>
                <p:nvPr userDrawn="1"/>
              </p:nvSpPr>
              <p:spPr bwMode="ltGray">
                <a:xfrm>
                  <a:off x="727" y="495"/>
                  <a:ext cx="382" cy="540"/>
                </a:xfrm>
                <a:custGeom>
                  <a:avLst/>
                  <a:gdLst>
                    <a:gd name="T0" fmla="*/ 5788 w 257"/>
                    <a:gd name="T1" fmla="*/ 11927 h 347"/>
                    <a:gd name="T2" fmla="*/ 5546 w 257"/>
                    <a:gd name="T3" fmla="*/ 10341 h 347"/>
                    <a:gd name="T4" fmla="*/ 5177 w 257"/>
                    <a:gd name="T5" fmla="*/ 9901 h 347"/>
                    <a:gd name="T6" fmla="*/ 5137 w 257"/>
                    <a:gd name="T7" fmla="*/ 9269 h 347"/>
                    <a:gd name="T8" fmla="*/ 4984 w 257"/>
                    <a:gd name="T9" fmla="*/ 8733 h 347"/>
                    <a:gd name="T10" fmla="*/ 4984 w 257"/>
                    <a:gd name="T11" fmla="*/ 7867 h 347"/>
                    <a:gd name="T12" fmla="*/ 4941 w 257"/>
                    <a:gd name="T13" fmla="*/ 7353 h 347"/>
                    <a:gd name="T14" fmla="*/ 5431 w 257"/>
                    <a:gd name="T15" fmla="*/ 6945 h 347"/>
                    <a:gd name="T16" fmla="*/ 6124 w 257"/>
                    <a:gd name="T17" fmla="*/ 6791 h 347"/>
                    <a:gd name="T18" fmla="*/ 6124 w 257"/>
                    <a:gd name="T19" fmla="*/ 4690 h 347"/>
                    <a:gd name="T20" fmla="*/ 1284 w 257"/>
                    <a:gd name="T21" fmla="*/ 3299 h 347"/>
                    <a:gd name="T22" fmla="*/ 771 w 257"/>
                    <a:gd name="T23" fmla="*/ 3375 h 347"/>
                    <a:gd name="T24" fmla="*/ 391 w 257"/>
                    <a:gd name="T25" fmla="*/ 3509 h 347"/>
                    <a:gd name="T26" fmla="*/ 0 w 257"/>
                    <a:gd name="T27" fmla="*/ 5134 h 347"/>
                    <a:gd name="T28" fmla="*/ 2209 w 257"/>
                    <a:gd name="T29" fmla="*/ 11892 h 347"/>
                    <a:gd name="T30" fmla="*/ 5788 w 257"/>
                    <a:gd name="T31" fmla="*/ 11927 h 347"/>
                    <a:gd name="T32" fmla="*/ 0 60000 65536"/>
                    <a:gd name="T33" fmla="*/ 0 60000 65536"/>
                    <a:gd name="T34" fmla="*/ 0 60000 65536"/>
                    <a:gd name="T35" fmla="*/ 0 60000 65536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</a:gdLst>
                  <a:ahLst/>
                  <a:cxnLst>
                    <a:cxn ang="T32">
                      <a:pos x="T0" y="T1"/>
                    </a:cxn>
                    <a:cxn ang="T33">
                      <a:pos x="T2" y="T3"/>
                    </a:cxn>
                    <a:cxn ang="T34">
                      <a:pos x="T4" y="T5"/>
                    </a:cxn>
                    <a:cxn ang="T35">
                      <a:pos x="T6" y="T7"/>
                    </a:cxn>
                    <a:cxn ang="T36">
                      <a:pos x="T8" y="T9"/>
                    </a:cxn>
                    <a:cxn ang="T37">
                      <a:pos x="T10" y="T11"/>
                    </a:cxn>
                    <a:cxn ang="T38">
                      <a:pos x="T12" y="T13"/>
                    </a:cxn>
                    <a:cxn ang="T39">
                      <a:pos x="T14" y="T15"/>
                    </a:cxn>
                    <a:cxn ang="T40">
                      <a:pos x="T16" y="T17"/>
                    </a:cxn>
                    <a:cxn ang="T41">
                      <a:pos x="T18" y="T19"/>
                    </a:cxn>
                    <a:cxn ang="T42">
                      <a:pos x="T20" y="T21"/>
                    </a:cxn>
                    <a:cxn ang="T43">
                      <a:pos x="T22" y="T23"/>
                    </a:cxn>
                    <a:cxn ang="T44">
                      <a:pos x="T24" y="T25"/>
                    </a:cxn>
                    <a:cxn ang="T45">
                      <a:pos x="T26" y="T27"/>
                    </a:cxn>
                    <a:cxn ang="T46">
                      <a:pos x="T28" y="T29"/>
                    </a:cxn>
                    <a:cxn ang="T47">
                      <a:pos x="T30" y="T31"/>
                    </a:cxn>
                  </a:cxnLst>
                  <a:rect l="0" t="0" r="r" b="b"/>
                  <a:pathLst>
                    <a:path w="257" h="347">
                      <a:moveTo>
                        <a:pt x="243" y="347"/>
                      </a:moveTo>
                      <a:lnTo>
                        <a:pt x="233" y="301"/>
                      </a:lnTo>
                      <a:lnTo>
                        <a:pt x="217" y="288"/>
                      </a:lnTo>
                      <a:lnTo>
                        <a:pt x="215" y="269"/>
                      </a:lnTo>
                      <a:lnTo>
                        <a:pt x="209" y="254"/>
                      </a:lnTo>
                      <a:lnTo>
                        <a:pt x="209" y="229"/>
                      </a:lnTo>
                      <a:lnTo>
                        <a:pt x="207" y="214"/>
                      </a:lnTo>
                      <a:lnTo>
                        <a:pt x="228" y="202"/>
                      </a:lnTo>
                      <a:lnTo>
                        <a:pt x="257" y="197"/>
                      </a:lnTo>
                      <a:lnTo>
                        <a:pt x="257" y="136"/>
                      </a:lnTo>
                      <a:cubicBezTo>
                        <a:pt x="209" y="119"/>
                        <a:pt x="13" y="0"/>
                        <a:pt x="54" y="96"/>
                      </a:cubicBezTo>
                      <a:cubicBezTo>
                        <a:pt x="36" y="106"/>
                        <a:pt x="57" y="97"/>
                        <a:pt x="32" y="98"/>
                      </a:cubicBezTo>
                      <a:cubicBezTo>
                        <a:pt x="27" y="99"/>
                        <a:pt x="16" y="102"/>
                        <a:pt x="16" y="102"/>
                      </a:cubicBezTo>
                      <a:lnTo>
                        <a:pt x="0" y="149"/>
                      </a:lnTo>
                      <a:lnTo>
                        <a:pt x="93" y="346"/>
                      </a:lnTo>
                      <a:lnTo>
                        <a:pt x="243" y="347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hlink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4" name="Freeform 53"/>
                <p:cNvSpPr>
                  <a:spLocks/>
                </p:cNvSpPr>
                <p:nvPr userDrawn="1"/>
              </p:nvSpPr>
              <p:spPr bwMode="ltGray">
                <a:xfrm>
                  <a:off x="1400" y="896"/>
                  <a:ext cx="16" cy="29"/>
                </a:xfrm>
                <a:custGeom>
                  <a:avLst/>
                  <a:gdLst>
                    <a:gd name="T0" fmla="*/ 3 w 19"/>
                    <a:gd name="T1" fmla="*/ 4 h 37"/>
                    <a:gd name="T2" fmla="*/ 5 w 19"/>
                    <a:gd name="T3" fmla="*/ 3 h 37"/>
                    <a:gd name="T4" fmla="*/ 3 w 19"/>
                    <a:gd name="T5" fmla="*/ 4 h 37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19" h="37">
                      <a:moveTo>
                        <a:pt x="7" y="25"/>
                      </a:moveTo>
                      <a:cubicBezTo>
                        <a:pt x="0" y="4"/>
                        <a:pt x="12" y="0"/>
                        <a:pt x="19" y="21"/>
                      </a:cubicBezTo>
                      <a:cubicBezTo>
                        <a:pt x="14" y="37"/>
                        <a:pt x="18" y="36"/>
                        <a:pt x="7" y="25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5" name="Freeform 54"/>
                <p:cNvSpPr>
                  <a:spLocks/>
                </p:cNvSpPr>
                <p:nvPr userDrawn="1"/>
              </p:nvSpPr>
              <p:spPr bwMode="ltGray">
                <a:xfrm>
                  <a:off x="1379" y="617"/>
                  <a:ext cx="21" cy="17"/>
                </a:xfrm>
                <a:custGeom>
                  <a:avLst/>
                  <a:gdLst>
                    <a:gd name="T0" fmla="*/ 11 w 22"/>
                    <a:gd name="T1" fmla="*/ 3 h 20"/>
                    <a:gd name="T2" fmla="*/ 11 w 22"/>
                    <a:gd name="T3" fmla="*/ 0 h 20"/>
                    <a:gd name="T4" fmla="*/ 12 w 22"/>
                    <a:gd name="T5" fmla="*/ 3 h 20"/>
                    <a:gd name="T6" fmla="*/ 8 w 22"/>
                    <a:gd name="T7" fmla="*/ 6 h 20"/>
                    <a:gd name="T8" fmla="*/ 11 w 22"/>
                    <a:gd name="T9" fmla="*/ 3 h 2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22" h="20">
                      <a:moveTo>
                        <a:pt x="12" y="12"/>
                      </a:moveTo>
                      <a:cubicBezTo>
                        <a:pt x="13" y="8"/>
                        <a:pt x="12" y="0"/>
                        <a:pt x="16" y="0"/>
                      </a:cubicBezTo>
                      <a:cubicBezTo>
                        <a:pt x="20" y="0"/>
                        <a:pt x="22" y="8"/>
                        <a:pt x="20" y="12"/>
                      </a:cubicBezTo>
                      <a:cubicBezTo>
                        <a:pt x="18" y="16"/>
                        <a:pt x="12" y="17"/>
                        <a:pt x="8" y="20"/>
                      </a:cubicBezTo>
                      <a:cubicBezTo>
                        <a:pt x="3" y="5"/>
                        <a:pt x="0" y="6"/>
                        <a:pt x="12" y="1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6" name="Freeform 55"/>
                <p:cNvSpPr>
                  <a:spLocks/>
                </p:cNvSpPr>
                <p:nvPr userDrawn="1"/>
              </p:nvSpPr>
              <p:spPr bwMode="ltGray">
                <a:xfrm>
                  <a:off x="453" y="275"/>
                  <a:ext cx="58" cy="24"/>
                </a:xfrm>
                <a:custGeom>
                  <a:avLst/>
                  <a:gdLst>
                    <a:gd name="T0" fmla="*/ 24 w 57"/>
                    <a:gd name="T1" fmla="*/ 3 h 30"/>
                    <a:gd name="T2" fmla="*/ 40 w 57"/>
                    <a:gd name="T3" fmla="*/ 2 h 30"/>
                    <a:gd name="T4" fmla="*/ 44 w 57"/>
                    <a:gd name="T5" fmla="*/ 5 h 30"/>
                    <a:gd name="T6" fmla="*/ 24 w 57"/>
                    <a:gd name="T7" fmla="*/ 3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57" h="30">
                      <a:moveTo>
                        <a:pt x="24" y="18"/>
                      </a:moveTo>
                      <a:cubicBezTo>
                        <a:pt x="0" y="10"/>
                        <a:pt x="9" y="0"/>
                        <a:pt x="32" y="6"/>
                      </a:cubicBezTo>
                      <a:cubicBezTo>
                        <a:pt x="46" y="15"/>
                        <a:pt x="57" y="23"/>
                        <a:pt x="36" y="30"/>
                      </a:cubicBezTo>
                      <a:cubicBezTo>
                        <a:pt x="21" y="25"/>
                        <a:pt x="24" y="30"/>
                        <a:pt x="24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7" name="Freeform 56"/>
                <p:cNvSpPr>
                  <a:spLocks/>
                </p:cNvSpPr>
                <p:nvPr userDrawn="1"/>
              </p:nvSpPr>
              <p:spPr bwMode="ltGray">
                <a:xfrm>
                  <a:off x="1161" y="50"/>
                  <a:ext cx="691" cy="569"/>
                </a:xfrm>
                <a:custGeom>
                  <a:avLst/>
                  <a:gdLst>
                    <a:gd name="T0" fmla="*/ 465 w 693"/>
                    <a:gd name="T1" fmla="*/ 92 h 696"/>
                    <a:gd name="T2" fmla="*/ 385 w 693"/>
                    <a:gd name="T3" fmla="*/ 90 h 696"/>
                    <a:gd name="T4" fmla="*/ 317 w 693"/>
                    <a:gd name="T5" fmla="*/ 83 h 696"/>
                    <a:gd name="T6" fmla="*/ 257 w 693"/>
                    <a:gd name="T7" fmla="*/ 79 h 696"/>
                    <a:gd name="T8" fmla="*/ 229 w 693"/>
                    <a:gd name="T9" fmla="*/ 83 h 696"/>
                    <a:gd name="T10" fmla="*/ 253 w 693"/>
                    <a:gd name="T11" fmla="*/ 86 h 696"/>
                    <a:gd name="T12" fmla="*/ 285 w 693"/>
                    <a:gd name="T13" fmla="*/ 93 h 696"/>
                    <a:gd name="T14" fmla="*/ 313 w 693"/>
                    <a:gd name="T15" fmla="*/ 95 h 696"/>
                    <a:gd name="T16" fmla="*/ 325 w 693"/>
                    <a:gd name="T17" fmla="*/ 107 h 696"/>
                    <a:gd name="T18" fmla="*/ 305 w 693"/>
                    <a:gd name="T19" fmla="*/ 110 h 696"/>
                    <a:gd name="T20" fmla="*/ 253 w 693"/>
                    <a:gd name="T21" fmla="*/ 123 h 696"/>
                    <a:gd name="T22" fmla="*/ 217 w 693"/>
                    <a:gd name="T23" fmla="*/ 125 h 696"/>
                    <a:gd name="T24" fmla="*/ 97 w 693"/>
                    <a:gd name="T25" fmla="*/ 139 h 696"/>
                    <a:gd name="T26" fmla="*/ 77 w 693"/>
                    <a:gd name="T27" fmla="*/ 123 h 696"/>
                    <a:gd name="T28" fmla="*/ 45 w 693"/>
                    <a:gd name="T29" fmla="*/ 105 h 696"/>
                    <a:gd name="T30" fmla="*/ 33 w 693"/>
                    <a:gd name="T31" fmla="*/ 89 h 696"/>
                    <a:gd name="T32" fmla="*/ 53 w 693"/>
                    <a:gd name="T33" fmla="*/ 69 h 696"/>
                    <a:gd name="T34" fmla="*/ 17 w 693"/>
                    <a:gd name="T35" fmla="*/ 78 h 696"/>
                    <a:gd name="T36" fmla="*/ 81 w 693"/>
                    <a:gd name="T37" fmla="*/ 56 h 696"/>
                    <a:gd name="T38" fmla="*/ 113 w 693"/>
                    <a:gd name="T39" fmla="*/ 41 h 696"/>
                    <a:gd name="T40" fmla="*/ 37 w 693"/>
                    <a:gd name="T41" fmla="*/ 41 h 696"/>
                    <a:gd name="T42" fmla="*/ 1 w 693"/>
                    <a:gd name="T43" fmla="*/ 38 h 696"/>
                    <a:gd name="T44" fmla="*/ 25 w 693"/>
                    <a:gd name="T45" fmla="*/ 28 h 696"/>
                    <a:gd name="T46" fmla="*/ 97 w 693"/>
                    <a:gd name="T47" fmla="*/ 23 h 696"/>
                    <a:gd name="T48" fmla="*/ 213 w 693"/>
                    <a:gd name="T49" fmla="*/ 25 h 696"/>
                    <a:gd name="T50" fmla="*/ 221 w 693"/>
                    <a:gd name="T51" fmla="*/ 13 h 696"/>
                    <a:gd name="T52" fmla="*/ 253 w 693"/>
                    <a:gd name="T53" fmla="*/ 0 h 696"/>
                    <a:gd name="T54" fmla="*/ 349 w 693"/>
                    <a:gd name="T55" fmla="*/ 9 h 696"/>
                    <a:gd name="T56" fmla="*/ 321 w 693"/>
                    <a:gd name="T57" fmla="*/ 17 h 696"/>
                    <a:gd name="T58" fmla="*/ 293 w 693"/>
                    <a:gd name="T59" fmla="*/ 35 h 696"/>
                    <a:gd name="T60" fmla="*/ 353 w 693"/>
                    <a:gd name="T61" fmla="*/ 38 h 696"/>
                    <a:gd name="T62" fmla="*/ 365 w 693"/>
                    <a:gd name="T63" fmla="*/ 27 h 696"/>
                    <a:gd name="T64" fmla="*/ 409 w 693"/>
                    <a:gd name="T65" fmla="*/ 19 h 696"/>
                    <a:gd name="T66" fmla="*/ 489 w 693"/>
                    <a:gd name="T67" fmla="*/ 17 h 696"/>
                    <a:gd name="T68" fmla="*/ 516 w 693"/>
                    <a:gd name="T69" fmla="*/ 11 h 696"/>
                    <a:gd name="T70" fmla="*/ 525 w 693"/>
                    <a:gd name="T71" fmla="*/ 92 h 69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</a:gdLst>
                  <a:ahLst/>
                  <a:cxnLst>
                    <a:cxn ang="T72">
                      <a:pos x="T0" y="T1"/>
                    </a:cxn>
                    <a:cxn ang="T73">
                      <a:pos x="T2" y="T3"/>
                    </a:cxn>
                    <a:cxn ang="T74">
                      <a:pos x="T4" y="T5"/>
                    </a:cxn>
                    <a:cxn ang="T75">
                      <a:pos x="T6" y="T7"/>
                    </a:cxn>
                    <a:cxn ang="T76">
                      <a:pos x="T8" y="T9"/>
                    </a:cxn>
                    <a:cxn ang="T77">
                      <a:pos x="T10" y="T11"/>
                    </a:cxn>
                    <a:cxn ang="T78">
                      <a:pos x="T12" y="T13"/>
                    </a:cxn>
                    <a:cxn ang="T79">
                      <a:pos x="T14" y="T15"/>
                    </a:cxn>
                    <a:cxn ang="T80">
                      <a:pos x="T16" y="T17"/>
                    </a:cxn>
                    <a:cxn ang="T81">
                      <a:pos x="T18" y="T19"/>
                    </a:cxn>
                    <a:cxn ang="T82">
                      <a:pos x="T20" y="T21"/>
                    </a:cxn>
                    <a:cxn ang="T83">
                      <a:pos x="T22" y="T23"/>
                    </a:cxn>
                    <a:cxn ang="T84">
                      <a:pos x="T24" y="T25"/>
                    </a:cxn>
                    <a:cxn ang="T85">
                      <a:pos x="T26" y="T27"/>
                    </a:cxn>
                    <a:cxn ang="T86">
                      <a:pos x="T28" y="T29"/>
                    </a:cxn>
                    <a:cxn ang="T87">
                      <a:pos x="T30" y="T31"/>
                    </a:cxn>
                    <a:cxn ang="T88">
                      <a:pos x="T32" y="T33"/>
                    </a:cxn>
                    <a:cxn ang="T89">
                      <a:pos x="T34" y="T35"/>
                    </a:cxn>
                    <a:cxn ang="T90">
                      <a:pos x="T36" y="T37"/>
                    </a:cxn>
                    <a:cxn ang="T91">
                      <a:pos x="T38" y="T39"/>
                    </a:cxn>
                    <a:cxn ang="T92">
                      <a:pos x="T40" y="T41"/>
                    </a:cxn>
                    <a:cxn ang="T93">
                      <a:pos x="T42" y="T43"/>
                    </a:cxn>
                    <a:cxn ang="T94">
                      <a:pos x="T44" y="T45"/>
                    </a:cxn>
                    <a:cxn ang="T95">
                      <a:pos x="T46" y="T47"/>
                    </a:cxn>
                    <a:cxn ang="T96">
                      <a:pos x="T48" y="T49"/>
                    </a:cxn>
                    <a:cxn ang="T97">
                      <a:pos x="T50" y="T51"/>
                    </a:cxn>
                    <a:cxn ang="T98">
                      <a:pos x="T52" y="T53"/>
                    </a:cxn>
                    <a:cxn ang="T99">
                      <a:pos x="T54" y="T55"/>
                    </a:cxn>
                    <a:cxn ang="T100">
                      <a:pos x="T56" y="T57"/>
                    </a:cxn>
                    <a:cxn ang="T101">
                      <a:pos x="T58" y="T59"/>
                    </a:cxn>
                    <a:cxn ang="T102">
                      <a:pos x="T60" y="T61"/>
                    </a:cxn>
                    <a:cxn ang="T103">
                      <a:pos x="T62" y="T63"/>
                    </a:cxn>
                    <a:cxn ang="T104">
                      <a:pos x="T64" y="T65"/>
                    </a:cxn>
                    <a:cxn ang="T105">
                      <a:pos x="T66" y="T67"/>
                    </a:cxn>
                    <a:cxn ang="T106">
                      <a:pos x="T68" y="T69"/>
                    </a:cxn>
                    <a:cxn ang="T107">
                      <a:pos x="T70" y="T71"/>
                    </a:cxn>
                  </a:cxnLst>
                  <a:rect l="0" t="0" r="r" b="b"/>
                  <a:pathLst>
                    <a:path w="693" h="696">
                      <a:moveTo>
                        <a:pt x="541" y="460"/>
                      </a:moveTo>
                      <a:lnTo>
                        <a:pt x="473" y="464"/>
                      </a:lnTo>
                      <a:lnTo>
                        <a:pt x="441" y="452"/>
                      </a:lnTo>
                      <a:lnTo>
                        <a:pt x="393" y="452"/>
                      </a:lnTo>
                      <a:cubicBezTo>
                        <a:pt x="365" y="448"/>
                        <a:pt x="360" y="444"/>
                        <a:pt x="337" y="436"/>
                      </a:cubicBezTo>
                      <a:cubicBezTo>
                        <a:pt x="336" y="432"/>
                        <a:pt x="330" y="413"/>
                        <a:pt x="325" y="412"/>
                      </a:cubicBezTo>
                      <a:cubicBezTo>
                        <a:pt x="317" y="411"/>
                        <a:pt x="301" y="420"/>
                        <a:pt x="301" y="420"/>
                      </a:cubicBezTo>
                      <a:cubicBezTo>
                        <a:pt x="289" y="412"/>
                        <a:pt x="277" y="408"/>
                        <a:pt x="265" y="400"/>
                      </a:cubicBezTo>
                      <a:cubicBezTo>
                        <a:pt x="252" y="380"/>
                        <a:pt x="256" y="356"/>
                        <a:pt x="233" y="348"/>
                      </a:cubicBezTo>
                      <a:cubicBezTo>
                        <a:pt x="217" y="372"/>
                        <a:pt x="221" y="392"/>
                        <a:pt x="237" y="416"/>
                      </a:cubicBezTo>
                      <a:cubicBezTo>
                        <a:pt x="234" y="428"/>
                        <a:pt x="228" y="445"/>
                        <a:pt x="237" y="444"/>
                      </a:cubicBezTo>
                      <a:cubicBezTo>
                        <a:pt x="247" y="443"/>
                        <a:pt x="261" y="428"/>
                        <a:pt x="261" y="428"/>
                      </a:cubicBezTo>
                      <a:cubicBezTo>
                        <a:pt x="258" y="450"/>
                        <a:pt x="243" y="475"/>
                        <a:pt x="269" y="484"/>
                      </a:cubicBezTo>
                      <a:cubicBezTo>
                        <a:pt x="277" y="479"/>
                        <a:pt x="288" y="476"/>
                        <a:pt x="293" y="468"/>
                      </a:cubicBezTo>
                      <a:cubicBezTo>
                        <a:pt x="302" y="454"/>
                        <a:pt x="303" y="446"/>
                        <a:pt x="317" y="436"/>
                      </a:cubicBezTo>
                      <a:cubicBezTo>
                        <a:pt x="315" y="448"/>
                        <a:pt x="306" y="467"/>
                        <a:pt x="321" y="476"/>
                      </a:cubicBezTo>
                      <a:cubicBezTo>
                        <a:pt x="328" y="480"/>
                        <a:pt x="345" y="484"/>
                        <a:pt x="345" y="484"/>
                      </a:cubicBezTo>
                      <a:cubicBezTo>
                        <a:pt x="382" y="472"/>
                        <a:pt x="347" y="527"/>
                        <a:pt x="333" y="536"/>
                      </a:cubicBezTo>
                      <a:cubicBezTo>
                        <a:pt x="330" y="540"/>
                        <a:pt x="329" y="545"/>
                        <a:pt x="325" y="548"/>
                      </a:cubicBezTo>
                      <a:cubicBezTo>
                        <a:pt x="322" y="551"/>
                        <a:pt x="316" y="549"/>
                        <a:pt x="313" y="552"/>
                      </a:cubicBezTo>
                      <a:cubicBezTo>
                        <a:pt x="300" y="565"/>
                        <a:pt x="320" y="575"/>
                        <a:pt x="293" y="584"/>
                      </a:cubicBezTo>
                      <a:cubicBezTo>
                        <a:pt x="286" y="595"/>
                        <a:pt x="272" y="610"/>
                        <a:pt x="261" y="616"/>
                      </a:cubicBezTo>
                      <a:cubicBezTo>
                        <a:pt x="254" y="620"/>
                        <a:pt x="245" y="621"/>
                        <a:pt x="237" y="624"/>
                      </a:cubicBezTo>
                      <a:cubicBezTo>
                        <a:pt x="233" y="625"/>
                        <a:pt x="225" y="628"/>
                        <a:pt x="225" y="628"/>
                      </a:cubicBezTo>
                      <a:cubicBezTo>
                        <a:pt x="215" y="659"/>
                        <a:pt x="212" y="652"/>
                        <a:pt x="173" y="656"/>
                      </a:cubicBezTo>
                      <a:cubicBezTo>
                        <a:pt x="140" y="667"/>
                        <a:pt x="132" y="687"/>
                        <a:pt x="97" y="696"/>
                      </a:cubicBezTo>
                      <a:cubicBezTo>
                        <a:pt x="77" y="691"/>
                        <a:pt x="75" y="687"/>
                        <a:pt x="81" y="668"/>
                      </a:cubicBezTo>
                      <a:cubicBezTo>
                        <a:pt x="77" y="646"/>
                        <a:pt x="72" y="639"/>
                        <a:pt x="77" y="616"/>
                      </a:cubicBezTo>
                      <a:cubicBezTo>
                        <a:pt x="73" y="598"/>
                        <a:pt x="71" y="587"/>
                        <a:pt x="61" y="572"/>
                      </a:cubicBezTo>
                      <a:cubicBezTo>
                        <a:pt x="58" y="551"/>
                        <a:pt x="51" y="543"/>
                        <a:pt x="45" y="524"/>
                      </a:cubicBezTo>
                      <a:cubicBezTo>
                        <a:pt x="52" y="502"/>
                        <a:pt x="58" y="496"/>
                        <a:pt x="49" y="472"/>
                      </a:cubicBezTo>
                      <a:cubicBezTo>
                        <a:pt x="46" y="463"/>
                        <a:pt x="33" y="448"/>
                        <a:pt x="33" y="448"/>
                      </a:cubicBezTo>
                      <a:cubicBezTo>
                        <a:pt x="42" y="422"/>
                        <a:pt x="42" y="408"/>
                        <a:pt x="33" y="380"/>
                      </a:cubicBezTo>
                      <a:cubicBezTo>
                        <a:pt x="49" y="369"/>
                        <a:pt x="48" y="362"/>
                        <a:pt x="53" y="344"/>
                      </a:cubicBezTo>
                      <a:cubicBezTo>
                        <a:pt x="47" y="327"/>
                        <a:pt x="49" y="308"/>
                        <a:pt x="33" y="332"/>
                      </a:cubicBezTo>
                      <a:cubicBezTo>
                        <a:pt x="40" y="353"/>
                        <a:pt x="29" y="374"/>
                        <a:pt x="17" y="392"/>
                      </a:cubicBezTo>
                      <a:cubicBezTo>
                        <a:pt x="6" y="360"/>
                        <a:pt x="10" y="340"/>
                        <a:pt x="13" y="304"/>
                      </a:cubicBezTo>
                      <a:cubicBezTo>
                        <a:pt x="44" y="314"/>
                        <a:pt x="54" y="289"/>
                        <a:pt x="81" y="280"/>
                      </a:cubicBezTo>
                      <a:cubicBezTo>
                        <a:pt x="94" y="261"/>
                        <a:pt x="85" y="242"/>
                        <a:pt x="105" y="228"/>
                      </a:cubicBezTo>
                      <a:cubicBezTo>
                        <a:pt x="108" y="220"/>
                        <a:pt x="110" y="212"/>
                        <a:pt x="113" y="204"/>
                      </a:cubicBezTo>
                      <a:cubicBezTo>
                        <a:pt x="116" y="196"/>
                        <a:pt x="89" y="196"/>
                        <a:pt x="89" y="196"/>
                      </a:cubicBezTo>
                      <a:cubicBezTo>
                        <a:pt x="81" y="221"/>
                        <a:pt x="58" y="211"/>
                        <a:pt x="37" y="204"/>
                      </a:cubicBezTo>
                      <a:cubicBezTo>
                        <a:pt x="33" y="207"/>
                        <a:pt x="30" y="213"/>
                        <a:pt x="25" y="212"/>
                      </a:cubicBezTo>
                      <a:cubicBezTo>
                        <a:pt x="16" y="210"/>
                        <a:pt x="1" y="196"/>
                        <a:pt x="1" y="196"/>
                      </a:cubicBezTo>
                      <a:cubicBezTo>
                        <a:pt x="4" y="186"/>
                        <a:pt x="4" y="174"/>
                        <a:pt x="9" y="164"/>
                      </a:cubicBezTo>
                      <a:cubicBezTo>
                        <a:pt x="13" y="155"/>
                        <a:pt x="25" y="140"/>
                        <a:pt x="25" y="140"/>
                      </a:cubicBezTo>
                      <a:cubicBezTo>
                        <a:pt x="0" y="132"/>
                        <a:pt x="25" y="128"/>
                        <a:pt x="37" y="124"/>
                      </a:cubicBezTo>
                      <a:cubicBezTo>
                        <a:pt x="58" y="131"/>
                        <a:pt x="75" y="116"/>
                        <a:pt x="97" y="112"/>
                      </a:cubicBezTo>
                      <a:cubicBezTo>
                        <a:pt x="135" y="87"/>
                        <a:pt x="159" y="122"/>
                        <a:pt x="197" y="132"/>
                      </a:cubicBezTo>
                      <a:cubicBezTo>
                        <a:pt x="205" y="129"/>
                        <a:pt x="213" y="127"/>
                        <a:pt x="221" y="124"/>
                      </a:cubicBezTo>
                      <a:cubicBezTo>
                        <a:pt x="225" y="123"/>
                        <a:pt x="226" y="147"/>
                        <a:pt x="233" y="120"/>
                      </a:cubicBezTo>
                      <a:lnTo>
                        <a:pt x="229" y="64"/>
                      </a:lnTo>
                      <a:lnTo>
                        <a:pt x="209" y="40"/>
                      </a:lnTo>
                      <a:cubicBezTo>
                        <a:pt x="243" y="21"/>
                        <a:pt x="240" y="21"/>
                        <a:pt x="261" y="0"/>
                      </a:cubicBezTo>
                      <a:cubicBezTo>
                        <a:pt x="297" y="16"/>
                        <a:pt x="333" y="32"/>
                        <a:pt x="369" y="48"/>
                      </a:cubicBezTo>
                      <a:cubicBezTo>
                        <a:pt x="373" y="50"/>
                        <a:pt x="361" y="44"/>
                        <a:pt x="357" y="44"/>
                      </a:cubicBezTo>
                      <a:cubicBezTo>
                        <a:pt x="349" y="45"/>
                        <a:pt x="333" y="52"/>
                        <a:pt x="333" y="52"/>
                      </a:cubicBezTo>
                      <a:cubicBezTo>
                        <a:pt x="322" y="68"/>
                        <a:pt x="318" y="71"/>
                        <a:pt x="329" y="88"/>
                      </a:cubicBezTo>
                      <a:cubicBezTo>
                        <a:pt x="308" y="119"/>
                        <a:pt x="323" y="118"/>
                        <a:pt x="333" y="148"/>
                      </a:cubicBezTo>
                      <a:cubicBezTo>
                        <a:pt x="320" y="157"/>
                        <a:pt x="314" y="167"/>
                        <a:pt x="301" y="176"/>
                      </a:cubicBezTo>
                      <a:cubicBezTo>
                        <a:pt x="306" y="213"/>
                        <a:pt x="303" y="213"/>
                        <a:pt x="337" y="220"/>
                      </a:cubicBezTo>
                      <a:cubicBezTo>
                        <a:pt x="358" y="216"/>
                        <a:pt x="368" y="214"/>
                        <a:pt x="361" y="192"/>
                      </a:cubicBezTo>
                      <a:cubicBezTo>
                        <a:pt x="362" y="177"/>
                        <a:pt x="362" y="162"/>
                        <a:pt x="365" y="148"/>
                      </a:cubicBezTo>
                      <a:cubicBezTo>
                        <a:pt x="366" y="143"/>
                        <a:pt x="369" y="133"/>
                        <a:pt x="373" y="136"/>
                      </a:cubicBezTo>
                      <a:cubicBezTo>
                        <a:pt x="379" y="140"/>
                        <a:pt x="376" y="149"/>
                        <a:pt x="377" y="156"/>
                      </a:cubicBezTo>
                      <a:cubicBezTo>
                        <a:pt x="404" y="147"/>
                        <a:pt x="409" y="116"/>
                        <a:pt x="417" y="92"/>
                      </a:cubicBezTo>
                      <a:cubicBezTo>
                        <a:pt x="422" y="76"/>
                        <a:pt x="453" y="74"/>
                        <a:pt x="465" y="72"/>
                      </a:cubicBezTo>
                      <a:cubicBezTo>
                        <a:pt x="472" y="92"/>
                        <a:pt x="477" y="93"/>
                        <a:pt x="497" y="88"/>
                      </a:cubicBezTo>
                      <a:cubicBezTo>
                        <a:pt x="512" y="78"/>
                        <a:pt x="515" y="74"/>
                        <a:pt x="509" y="56"/>
                      </a:cubicBezTo>
                      <a:cubicBezTo>
                        <a:pt x="523" y="46"/>
                        <a:pt x="517" y="46"/>
                        <a:pt x="529" y="52"/>
                      </a:cubicBezTo>
                      <a:lnTo>
                        <a:pt x="693" y="72"/>
                      </a:lnTo>
                      <a:lnTo>
                        <a:pt x="541" y="460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8" name="Freeform 57"/>
                <p:cNvSpPr>
                  <a:spLocks/>
                </p:cNvSpPr>
                <p:nvPr userDrawn="1"/>
              </p:nvSpPr>
              <p:spPr bwMode="ltGray">
                <a:xfrm>
                  <a:off x="689" y="6"/>
                  <a:ext cx="1386" cy="232"/>
                </a:xfrm>
                <a:custGeom>
                  <a:avLst/>
                  <a:gdLst>
                    <a:gd name="T0" fmla="*/ 19898 w 931"/>
                    <a:gd name="T1" fmla="*/ 0 h 149"/>
                    <a:gd name="T2" fmla="*/ 3455 w 931"/>
                    <a:gd name="T3" fmla="*/ 1001 h 149"/>
                    <a:gd name="T4" fmla="*/ 2185 w 931"/>
                    <a:gd name="T5" fmla="*/ 1436 h 149"/>
                    <a:gd name="T6" fmla="*/ 1493 w 931"/>
                    <a:gd name="T7" fmla="*/ 1436 h 149"/>
                    <a:gd name="T8" fmla="*/ 534 w 931"/>
                    <a:gd name="T9" fmla="*/ 2663 h 149"/>
                    <a:gd name="T10" fmla="*/ 0 w 931"/>
                    <a:gd name="T11" fmla="*/ 3617 h 149"/>
                    <a:gd name="T12" fmla="*/ 1425 w 931"/>
                    <a:gd name="T13" fmla="*/ 3977 h 149"/>
                    <a:gd name="T14" fmla="*/ 2334 w 931"/>
                    <a:gd name="T15" fmla="*/ 3302 h 149"/>
                    <a:gd name="T16" fmla="*/ 2611 w 931"/>
                    <a:gd name="T17" fmla="*/ 2909 h 149"/>
                    <a:gd name="T18" fmla="*/ 4037 w 931"/>
                    <a:gd name="T19" fmla="*/ 1794 h 149"/>
                    <a:gd name="T20" fmla="*/ 5187 w 931"/>
                    <a:gd name="T21" fmla="*/ 1593 h 149"/>
                    <a:gd name="T22" fmla="*/ 5727 w 931"/>
                    <a:gd name="T23" fmla="*/ 3232 h 149"/>
                    <a:gd name="T24" fmla="*/ 4539 w 931"/>
                    <a:gd name="T25" fmla="*/ 3779 h 149"/>
                    <a:gd name="T26" fmla="*/ 5569 w 931"/>
                    <a:gd name="T27" fmla="*/ 3908 h 149"/>
                    <a:gd name="T28" fmla="*/ 6031 w 931"/>
                    <a:gd name="T29" fmla="*/ 3103 h 149"/>
                    <a:gd name="T30" fmla="*/ 6421 w 931"/>
                    <a:gd name="T31" fmla="*/ 3173 h 149"/>
                    <a:gd name="T32" fmla="*/ 6104 w 931"/>
                    <a:gd name="T33" fmla="*/ 1868 h 149"/>
                    <a:gd name="T34" fmla="*/ 6421 w 931"/>
                    <a:gd name="T35" fmla="*/ 1529 h 149"/>
                    <a:gd name="T36" fmla="*/ 6675 w 931"/>
                    <a:gd name="T37" fmla="*/ 3038 h 149"/>
                    <a:gd name="T38" fmla="*/ 6421 w 931"/>
                    <a:gd name="T39" fmla="*/ 3908 h 149"/>
                    <a:gd name="T40" fmla="*/ 7155 w 931"/>
                    <a:gd name="T41" fmla="*/ 4486 h 149"/>
                    <a:gd name="T42" fmla="*/ 7210 w 931"/>
                    <a:gd name="T43" fmla="*/ 3173 h 149"/>
                    <a:gd name="T44" fmla="*/ 7991 w 931"/>
                    <a:gd name="T45" fmla="*/ 3550 h 149"/>
                    <a:gd name="T46" fmla="*/ 9218 w 931"/>
                    <a:gd name="T47" fmla="*/ 2533 h 149"/>
                    <a:gd name="T48" fmla="*/ 9872 w 931"/>
                    <a:gd name="T49" fmla="*/ 1722 h 149"/>
                    <a:gd name="T50" fmla="*/ 10606 w 931"/>
                    <a:gd name="T51" fmla="*/ 1923 h 149"/>
                    <a:gd name="T52" fmla="*/ 10978 w 931"/>
                    <a:gd name="T53" fmla="*/ 1722 h 149"/>
                    <a:gd name="T54" fmla="*/ 10403 w 931"/>
                    <a:gd name="T55" fmla="*/ 1529 h 149"/>
                    <a:gd name="T56" fmla="*/ 11445 w 931"/>
                    <a:gd name="T57" fmla="*/ 1200 h 149"/>
                    <a:gd name="T58" fmla="*/ 13125 w 931"/>
                    <a:gd name="T59" fmla="*/ 1868 h 149"/>
                    <a:gd name="T60" fmla="*/ 14021 w 931"/>
                    <a:gd name="T61" fmla="*/ 1436 h 149"/>
                    <a:gd name="T62" fmla="*/ 14082 w 931"/>
                    <a:gd name="T63" fmla="*/ 2181 h 149"/>
                    <a:gd name="T64" fmla="*/ 13705 w 931"/>
                    <a:gd name="T65" fmla="*/ 3482 h 149"/>
                    <a:gd name="T66" fmla="*/ 14752 w 931"/>
                    <a:gd name="T67" fmla="*/ 3038 h 149"/>
                    <a:gd name="T68" fmla="*/ 15055 w 931"/>
                    <a:gd name="T69" fmla="*/ 2778 h 149"/>
                    <a:gd name="T70" fmla="*/ 15641 w 931"/>
                    <a:gd name="T71" fmla="*/ 2102 h 149"/>
                    <a:gd name="T72" fmla="*/ 19158 w 931"/>
                    <a:gd name="T73" fmla="*/ 2909 h 149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</a:gdLst>
                  <a:ahLst/>
                  <a:cxnLst>
                    <a:cxn ang="T74">
                      <a:pos x="T0" y="T1"/>
                    </a:cxn>
                    <a:cxn ang="T75">
                      <a:pos x="T2" y="T3"/>
                    </a:cxn>
                    <a:cxn ang="T76">
                      <a:pos x="T4" y="T5"/>
                    </a:cxn>
                    <a:cxn ang="T77">
                      <a:pos x="T6" y="T7"/>
                    </a:cxn>
                    <a:cxn ang="T78">
                      <a:pos x="T8" y="T9"/>
                    </a:cxn>
                    <a:cxn ang="T79">
                      <a:pos x="T10" y="T11"/>
                    </a:cxn>
                    <a:cxn ang="T80">
                      <a:pos x="T12" y="T13"/>
                    </a:cxn>
                    <a:cxn ang="T81">
                      <a:pos x="T14" y="T15"/>
                    </a:cxn>
                    <a:cxn ang="T82">
                      <a:pos x="T16" y="T17"/>
                    </a:cxn>
                    <a:cxn ang="T83">
                      <a:pos x="T18" y="T19"/>
                    </a:cxn>
                    <a:cxn ang="T84">
                      <a:pos x="T20" y="T21"/>
                    </a:cxn>
                    <a:cxn ang="T85">
                      <a:pos x="T22" y="T23"/>
                    </a:cxn>
                    <a:cxn ang="T86">
                      <a:pos x="T24" y="T25"/>
                    </a:cxn>
                    <a:cxn ang="T87">
                      <a:pos x="T26" y="T27"/>
                    </a:cxn>
                    <a:cxn ang="T88">
                      <a:pos x="T28" y="T29"/>
                    </a:cxn>
                    <a:cxn ang="T89">
                      <a:pos x="T30" y="T31"/>
                    </a:cxn>
                    <a:cxn ang="T90">
                      <a:pos x="T32" y="T33"/>
                    </a:cxn>
                    <a:cxn ang="T91">
                      <a:pos x="T34" y="T35"/>
                    </a:cxn>
                    <a:cxn ang="T92">
                      <a:pos x="T36" y="T37"/>
                    </a:cxn>
                    <a:cxn ang="T93">
                      <a:pos x="T38" y="T39"/>
                    </a:cxn>
                    <a:cxn ang="T94">
                      <a:pos x="T40" y="T41"/>
                    </a:cxn>
                    <a:cxn ang="T95">
                      <a:pos x="T42" y="T43"/>
                    </a:cxn>
                    <a:cxn ang="T96">
                      <a:pos x="T44" y="T45"/>
                    </a:cxn>
                    <a:cxn ang="T97">
                      <a:pos x="T46" y="T47"/>
                    </a:cxn>
                    <a:cxn ang="T98">
                      <a:pos x="T48" y="T49"/>
                    </a:cxn>
                    <a:cxn ang="T99">
                      <a:pos x="T50" y="T51"/>
                    </a:cxn>
                    <a:cxn ang="T100">
                      <a:pos x="T52" y="T53"/>
                    </a:cxn>
                    <a:cxn ang="T101">
                      <a:pos x="T54" y="T55"/>
                    </a:cxn>
                    <a:cxn ang="T102">
                      <a:pos x="T56" y="T57"/>
                    </a:cxn>
                    <a:cxn ang="T103">
                      <a:pos x="T58" y="T59"/>
                    </a:cxn>
                    <a:cxn ang="T104">
                      <a:pos x="T60" y="T61"/>
                    </a:cxn>
                    <a:cxn ang="T105">
                      <a:pos x="T62" y="T63"/>
                    </a:cxn>
                    <a:cxn ang="T106">
                      <a:pos x="T64" y="T65"/>
                    </a:cxn>
                    <a:cxn ang="T107">
                      <a:pos x="T66" y="T67"/>
                    </a:cxn>
                    <a:cxn ang="T108">
                      <a:pos x="T68" y="T69"/>
                    </a:cxn>
                    <a:cxn ang="T109">
                      <a:pos x="T70" y="T71"/>
                    </a:cxn>
                    <a:cxn ang="T110">
                      <a:pos x="T72" y="T73"/>
                    </a:cxn>
                  </a:cxnLst>
                  <a:rect l="0" t="0" r="r" b="b"/>
                  <a:pathLst>
                    <a:path w="931" h="149">
                      <a:moveTo>
                        <a:pt x="794" y="84"/>
                      </a:moveTo>
                      <a:cubicBezTo>
                        <a:pt x="813" y="72"/>
                        <a:pt x="931" y="14"/>
                        <a:pt x="825" y="0"/>
                      </a:cubicBezTo>
                      <a:lnTo>
                        <a:pt x="159" y="0"/>
                      </a:lnTo>
                      <a:cubicBezTo>
                        <a:pt x="149" y="12"/>
                        <a:pt x="162" y="18"/>
                        <a:pt x="143" y="29"/>
                      </a:cubicBezTo>
                      <a:cubicBezTo>
                        <a:pt x="130" y="44"/>
                        <a:pt x="133" y="39"/>
                        <a:pt x="116" y="48"/>
                      </a:cubicBezTo>
                      <a:cubicBezTo>
                        <a:pt x="108" y="46"/>
                        <a:pt x="100" y="44"/>
                        <a:pt x="91" y="42"/>
                      </a:cubicBezTo>
                      <a:cubicBezTo>
                        <a:pt x="89" y="41"/>
                        <a:pt x="83" y="40"/>
                        <a:pt x="83" y="40"/>
                      </a:cubicBezTo>
                      <a:cubicBezTo>
                        <a:pt x="76" y="40"/>
                        <a:pt x="68" y="39"/>
                        <a:pt x="62" y="42"/>
                      </a:cubicBezTo>
                      <a:cubicBezTo>
                        <a:pt x="54" y="45"/>
                        <a:pt x="46" y="61"/>
                        <a:pt x="38" y="67"/>
                      </a:cubicBezTo>
                      <a:cubicBezTo>
                        <a:pt x="32" y="71"/>
                        <a:pt x="27" y="74"/>
                        <a:pt x="22" y="77"/>
                      </a:cubicBezTo>
                      <a:cubicBezTo>
                        <a:pt x="16" y="81"/>
                        <a:pt x="5" y="86"/>
                        <a:pt x="5" y="86"/>
                      </a:cubicBezTo>
                      <a:cubicBezTo>
                        <a:pt x="9" y="95"/>
                        <a:pt x="7" y="97"/>
                        <a:pt x="0" y="105"/>
                      </a:cubicBezTo>
                      <a:cubicBezTo>
                        <a:pt x="17" y="107"/>
                        <a:pt x="22" y="107"/>
                        <a:pt x="16" y="120"/>
                      </a:cubicBezTo>
                      <a:cubicBezTo>
                        <a:pt x="27" y="122"/>
                        <a:pt x="48" y="116"/>
                        <a:pt x="59" y="115"/>
                      </a:cubicBezTo>
                      <a:cubicBezTo>
                        <a:pt x="71" y="112"/>
                        <a:pt x="73" y="117"/>
                        <a:pt x="83" y="111"/>
                      </a:cubicBezTo>
                      <a:cubicBezTo>
                        <a:pt x="89" y="96"/>
                        <a:pt x="83" y="100"/>
                        <a:pt x="97" y="96"/>
                      </a:cubicBezTo>
                      <a:cubicBezTo>
                        <a:pt x="100" y="94"/>
                        <a:pt x="103" y="93"/>
                        <a:pt x="105" y="90"/>
                      </a:cubicBezTo>
                      <a:cubicBezTo>
                        <a:pt x="106" y="88"/>
                        <a:pt x="106" y="85"/>
                        <a:pt x="108" y="84"/>
                      </a:cubicBezTo>
                      <a:cubicBezTo>
                        <a:pt x="112" y="80"/>
                        <a:pt x="140" y="69"/>
                        <a:pt x="148" y="67"/>
                      </a:cubicBezTo>
                      <a:cubicBezTo>
                        <a:pt x="160" y="52"/>
                        <a:pt x="153" y="56"/>
                        <a:pt x="167" y="52"/>
                      </a:cubicBezTo>
                      <a:cubicBezTo>
                        <a:pt x="178" y="55"/>
                        <a:pt x="179" y="62"/>
                        <a:pt x="191" y="58"/>
                      </a:cubicBezTo>
                      <a:cubicBezTo>
                        <a:pt x="199" y="52"/>
                        <a:pt x="206" y="51"/>
                        <a:pt x="215" y="46"/>
                      </a:cubicBezTo>
                      <a:cubicBezTo>
                        <a:pt x="226" y="58"/>
                        <a:pt x="217" y="46"/>
                        <a:pt x="223" y="69"/>
                      </a:cubicBezTo>
                      <a:cubicBezTo>
                        <a:pt x="226" y="79"/>
                        <a:pt x="233" y="85"/>
                        <a:pt x="237" y="94"/>
                      </a:cubicBezTo>
                      <a:cubicBezTo>
                        <a:pt x="227" y="100"/>
                        <a:pt x="229" y="104"/>
                        <a:pt x="218" y="107"/>
                      </a:cubicBezTo>
                      <a:cubicBezTo>
                        <a:pt x="207" y="120"/>
                        <a:pt x="203" y="113"/>
                        <a:pt x="188" y="109"/>
                      </a:cubicBezTo>
                      <a:cubicBezTo>
                        <a:pt x="191" y="117"/>
                        <a:pt x="200" y="127"/>
                        <a:pt x="210" y="132"/>
                      </a:cubicBezTo>
                      <a:cubicBezTo>
                        <a:pt x="218" y="114"/>
                        <a:pt x="211" y="122"/>
                        <a:pt x="231" y="113"/>
                      </a:cubicBezTo>
                      <a:cubicBezTo>
                        <a:pt x="237" y="111"/>
                        <a:pt x="248" y="105"/>
                        <a:pt x="248" y="105"/>
                      </a:cubicBezTo>
                      <a:cubicBezTo>
                        <a:pt x="248" y="100"/>
                        <a:pt x="246" y="94"/>
                        <a:pt x="250" y="90"/>
                      </a:cubicBezTo>
                      <a:cubicBezTo>
                        <a:pt x="253" y="88"/>
                        <a:pt x="254" y="96"/>
                        <a:pt x="258" y="96"/>
                      </a:cubicBezTo>
                      <a:cubicBezTo>
                        <a:pt x="262" y="97"/>
                        <a:pt x="264" y="94"/>
                        <a:pt x="266" y="92"/>
                      </a:cubicBezTo>
                      <a:cubicBezTo>
                        <a:pt x="262" y="82"/>
                        <a:pt x="252" y="77"/>
                        <a:pt x="248" y="67"/>
                      </a:cubicBezTo>
                      <a:cubicBezTo>
                        <a:pt x="250" y="63"/>
                        <a:pt x="255" y="58"/>
                        <a:pt x="253" y="54"/>
                      </a:cubicBezTo>
                      <a:cubicBezTo>
                        <a:pt x="251" y="50"/>
                        <a:pt x="248" y="42"/>
                        <a:pt x="248" y="42"/>
                      </a:cubicBezTo>
                      <a:cubicBezTo>
                        <a:pt x="256" y="32"/>
                        <a:pt x="259" y="35"/>
                        <a:pt x="266" y="44"/>
                      </a:cubicBezTo>
                      <a:cubicBezTo>
                        <a:pt x="270" y="56"/>
                        <a:pt x="276" y="61"/>
                        <a:pt x="285" y="71"/>
                      </a:cubicBezTo>
                      <a:cubicBezTo>
                        <a:pt x="281" y="81"/>
                        <a:pt x="289" y="82"/>
                        <a:pt x="277" y="88"/>
                      </a:cubicBezTo>
                      <a:cubicBezTo>
                        <a:pt x="262" y="106"/>
                        <a:pt x="278" y="83"/>
                        <a:pt x="274" y="101"/>
                      </a:cubicBezTo>
                      <a:cubicBezTo>
                        <a:pt x="274" y="105"/>
                        <a:pt x="268" y="109"/>
                        <a:pt x="266" y="113"/>
                      </a:cubicBezTo>
                      <a:cubicBezTo>
                        <a:pt x="270" y="122"/>
                        <a:pt x="268" y="125"/>
                        <a:pt x="261" y="132"/>
                      </a:cubicBezTo>
                      <a:cubicBezTo>
                        <a:pt x="268" y="149"/>
                        <a:pt x="282" y="134"/>
                        <a:pt x="296" y="130"/>
                      </a:cubicBezTo>
                      <a:cubicBezTo>
                        <a:pt x="299" y="122"/>
                        <a:pt x="295" y="119"/>
                        <a:pt x="299" y="111"/>
                      </a:cubicBezTo>
                      <a:cubicBezTo>
                        <a:pt x="296" y="105"/>
                        <a:pt x="288" y="97"/>
                        <a:pt x="299" y="92"/>
                      </a:cubicBezTo>
                      <a:cubicBezTo>
                        <a:pt x="303" y="90"/>
                        <a:pt x="315" y="88"/>
                        <a:pt x="315" y="88"/>
                      </a:cubicBezTo>
                      <a:cubicBezTo>
                        <a:pt x="326" y="91"/>
                        <a:pt x="325" y="95"/>
                        <a:pt x="331" y="103"/>
                      </a:cubicBezTo>
                      <a:cubicBezTo>
                        <a:pt x="339" y="84"/>
                        <a:pt x="331" y="90"/>
                        <a:pt x="361" y="92"/>
                      </a:cubicBezTo>
                      <a:cubicBezTo>
                        <a:pt x="355" y="76"/>
                        <a:pt x="365" y="76"/>
                        <a:pt x="382" y="73"/>
                      </a:cubicBezTo>
                      <a:cubicBezTo>
                        <a:pt x="383" y="71"/>
                        <a:pt x="387" y="57"/>
                        <a:pt x="393" y="54"/>
                      </a:cubicBezTo>
                      <a:cubicBezTo>
                        <a:pt x="398" y="52"/>
                        <a:pt x="409" y="50"/>
                        <a:pt x="409" y="50"/>
                      </a:cubicBezTo>
                      <a:cubicBezTo>
                        <a:pt x="430" y="54"/>
                        <a:pt x="413" y="58"/>
                        <a:pt x="431" y="63"/>
                      </a:cubicBezTo>
                      <a:cubicBezTo>
                        <a:pt x="433" y="61"/>
                        <a:pt x="435" y="57"/>
                        <a:pt x="439" y="56"/>
                      </a:cubicBezTo>
                      <a:cubicBezTo>
                        <a:pt x="445" y="55"/>
                        <a:pt x="452" y="61"/>
                        <a:pt x="457" y="58"/>
                      </a:cubicBezTo>
                      <a:cubicBezTo>
                        <a:pt x="461" y="57"/>
                        <a:pt x="457" y="52"/>
                        <a:pt x="455" y="50"/>
                      </a:cubicBezTo>
                      <a:cubicBezTo>
                        <a:pt x="451" y="47"/>
                        <a:pt x="444" y="47"/>
                        <a:pt x="439" y="46"/>
                      </a:cubicBezTo>
                      <a:cubicBezTo>
                        <a:pt x="436" y="45"/>
                        <a:pt x="431" y="44"/>
                        <a:pt x="431" y="44"/>
                      </a:cubicBezTo>
                      <a:cubicBezTo>
                        <a:pt x="440" y="38"/>
                        <a:pt x="443" y="36"/>
                        <a:pt x="455" y="40"/>
                      </a:cubicBezTo>
                      <a:cubicBezTo>
                        <a:pt x="461" y="38"/>
                        <a:pt x="467" y="35"/>
                        <a:pt x="474" y="35"/>
                      </a:cubicBezTo>
                      <a:cubicBezTo>
                        <a:pt x="483" y="36"/>
                        <a:pt x="511" y="43"/>
                        <a:pt x="519" y="46"/>
                      </a:cubicBezTo>
                      <a:cubicBezTo>
                        <a:pt x="527" y="49"/>
                        <a:pt x="544" y="54"/>
                        <a:pt x="544" y="54"/>
                      </a:cubicBezTo>
                      <a:cubicBezTo>
                        <a:pt x="548" y="54"/>
                        <a:pt x="560" y="52"/>
                        <a:pt x="565" y="50"/>
                      </a:cubicBezTo>
                      <a:cubicBezTo>
                        <a:pt x="570" y="47"/>
                        <a:pt x="581" y="42"/>
                        <a:pt x="581" y="42"/>
                      </a:cubicBezTo>
                      <a:cubicBezTo>
                        <a:pt x="585" y="42"/>
                        <a:pt x="598" y="44"/>
                        <a:pt x="600" y="48"/>
                      </a:cubicBezTo>
                      <a:cubicBezTo>
                        <a:pt x="603" y="55"/>
                        <a:pt x="589" y="61"/>
                        <a:pt x="584" y="63"/>
                      </a:cubicBezTo>
                      <a:cubicBezTo>
                        <a:pt x="576" y="69"/>
                        <a:pt x="568" y="69"/>
                        <a:pt x="565" y="77"/>
                      </a:cubicBezTo>
                      <a:cubicBezTo>
                        <a:pt x="568" y="86"/>
                        <a:pt x="564" y="92"/>
                        <a:pt x="568" y="101"/>
                      </a:cubicBezTo>
                      <a:cubicBezTo>
                        <a:pt x="574" y="93"/>
                        <a:pt x="577" y="91"/>
                        <a:pt x="589" y="94"/>
                      </a:cubicBezTo>
                      <a:cubicBezTo>
                        <a:pt x="595" y="108"/>
                        <a:pt x="602" y="93"/>
                        <a:pt x="611" y="88"/>
                      </a:cubicBezTo>
                      <a:cubicBezTo>
                        <a:pt x="613" y="86"/>
                        <a:pt x="613" y="83"/>
                        <a:pt x="616" y="82"/>
                      </a:cubicBezTo>
                      <a:cubicBezTo>
                        <a:pt x="618" y="80"/>
                        <a:pt x="622" y="81"/>
                        <a:pt x="624" y="80"/>
                      </a:cubicBezTo>
                      <a:cubicBezTo>
                        <a:pt x="626" y="78"/>
                        <a:pt x="626" y="75"/>
                        <a:pt x="627" y="73"/>
                      </a:cubicBezTo>
                      <a:cubicBezTo>
                        <a:pt x="632" y="65"/>
                        <a:pt x="638" y="63"/>
                        <a:pt x="648" y="61"/>
                      </a:cubicBezTo>
                      <a:cubicBezTo>
                        <a:pt x="664" y="62"/>
                        <a:pt x="684" y="69"/>
                        <a:pt x="700" y="69"/>
                      </a:cubicBezTo>
                      <a:lnTo>
                        <a:pt x="794" y="84"/>
                      </a:ln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89" name="Freeform 58"/>
                <p:cNvSpPr>
                  <a:spLocks/>
                </p:cNvSpPr>
                <p:nvPr userDrawn="1"/>
              </p:nvSpPr>
              <p:spPr bwMode="ltGray">
                <a:xfrm>
                  <a:off x="971" y="91"/>
                  <a:ext cx="30" cy="25"/>
                </a:xfrm>
                <a:custGeom>
                  <a:avLst/>
                  <a:gdLst>
                    <a:gd name="T0" fmla="*/ 3 w 31"/>
                    <a:gd name="T1" fmla="*/ 7 h 30"/>
                    <a:gd name="T2" fmla="*/ 23 w 31"/>
                    <a:gd name="T3" fmla="*/ 0 h 30"/>
                    <a:gd name="T4" fmla="*/ 15 w 31"/>
                    <a:gd name="T5" fmla="*/ 6 h 30"/>
                    <a:gd name="T6" fmla="*/ 3 w 31"/>
                    <a:gd name="T7" fmla="*/ 7 h 30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31" h="30">
                      <a:moveTo>
                        <a:pt x="3" y="28"/>
                      </a:moveTo>
                      <a:cubicBezTo>
                        <a:pt x="8" y="8"/>
                        <a:pt x="12" y="6"/>
                        <a:pt x="31" y="0"/>
                      </a:cubicBezTo>
                      <a:cubicBezTo>
                        <a:pt x="29" y="5"/>
                        <a:pt x="25" y="22"/>
                        <a:pt x="19" y="24"/>
                      </a:cubicBezTo>
                      <a:cubicBezTo>
                        <a:pt x="0" y="30"/>
                        <a:pt x="3" y="9"/>
                        <a:pt x="3" y="2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90" name="Freeform 59"/>
                <p:cNvSpPr>
                  <a:spLocks/>
                </p:cNvSpPr>
                <p:nvPr userDrawn="1"/>
              </p:nvSpPr>
              <p:spPr bwMode="ltGray">
                <a:xfrm>
                  <a:off x="935" y="125"/>
                  <a:ext cx="45" cy="27"/>
                </a:xfrm>
                <a:custGeom>
                  <a:avLst/>
                  <a:gdLst>
                    <a:gd name="T0" fmla="*/ 6 w 44"/>
                    <a:gd name="T1" fmla="*/ 8 h 32"/>
                    <a:gd name="T2" fmla="*/ 30 w 44"/>
                    <a:gd name="T3" fmla="*/ 0 h 32"/>
                    <a:gd name="T4" fmla="*/ 46 w 44"/>
                    <a:gd name="T5" fmla="*/ 3 h 32"/>
                    <a:gd name="T6" fmla="*/ 6 w 44"/>
                    <a:gd name="T7" fmla="*/ 8 h 32"/>
                    <a:gd name="T8" fmla="*/ 0 60000 65536"/>
                    <a:gd name="T9" fmla="*/ 0 60000 65536"/>
                    <a:gd name="T10" fmla="*/ 0 60000 65536"/>
                    <a:gd name="T11" fmla="*/ 0 60000 65536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0" t="0" r="r" b="b"/>
                  <a:pathLst>
                    <a:path w="44" h="32">
                      <a:moveTo>
                        <a:pt x="6" y="32"/>
                      </a:moveTo>
                      <a:cubicBezTo>
                        <a:pt x="0" y="14"/>
                        <a:pt x="7" y="10"/>
                        <a:pt x="22" y="0"/>
                      </a:cubicBezTo>
                      <a:cubicBezTo>
                        <a:pt x="27" y="1"/>
                        <a:pt x="35" y="0"/>
                        <a:pt x="38" y="4"/>
                      </a:cubicBezTo>
                      <a:cubicBezTo>
                        <a:pt x="44" y="13"/>
                        <a:pt x="16" y="32"/>
                        <a:pt x="6" y="3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91" name="Freeform 60"/>
                <p:cNvSpPr>
                  <a:spLocks/>
                </p:cNvSpPr>
                <p:nvPr userDrawn="1"/>
              </p:nvSpPr>
              <p:spPr bwMode="ltGray">
                <a:xfrm>
                  <a:off x="1081" y="226"/>
                  <a:ext cx="75" cy="14"/>
                </a:xfrm>
                <a:custGeom>
                  <a:avLst/>
                  <a:gdLst>
                    <a:gd name="T0" fmla="*/ 37 w 76"/>
                    <a:gd name="T1" fmla="*/ 2 h 18"/>
                    <a:gd name="T2" fmla="*/ 25 w 76"/>
                    <a:gd name="T3" fmla="*/ 2 h 18"/>
                    <a:gd name="T4" fmla="*/ 37 w 76"/>
                    <a:gd name="T5" fmla="*/ 2 h 1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76" h="18">
                      <a:moveTo>
                        <a:pt x="37" y="18"/>
                      </a:moveTo>
                      <a:cubicBezTo>
                        <a:pt x="25" y="14"/>
                        <a:pt x="0" y="10"/>
                        <a:pt x="25" y="2"/>
                      </a:cubicBezTo>
                      <a:cubicBezTo>
                        <a:pt x="76" y="9"/>
                        <a:pt x="46" y="0"/>
                        <a:pt x="37" y="18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92" name="Freeform 61"/>
                <p:cNvSpPr>
                  <a:spLocks/>
                </p:cNvSpPr>
                <p:nvPr userDrawn="1"/>
              </p:nvSpPr>
              <p:spPr bwMode="ltGray">
                <a:xfrm>
                  <a:off x="1210" y="223"/>
                  <a:ext cx="42" cy="37"/>
                </a:xfrm>
                <a:custGeom>
                  <a:avLst/>
                  <a:gdLst>
                    <a:gd name="T0" fmla="*/ 0 w 42"/>
                    <a:gd name="T1" fmla="*/ 6 h 44"/>
                    <a:gd name="T2" fmla="*/ 12 w 42"/>
                    <a:gd name="T3" fmla="*/ 3 h 44"/>
                    <a:gd name="T4" fmla="*/ 0 w 42"/>
                    <a:gd name="T5" fmla="*/ 6 h 44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2" h="44">
                      <a:moveTo>
                        <a:pt x="0" y="21"/>
                      </a:moveTo>
                      <a:cubicBezTo>
                        <a:pt x="4" y="17"/>
                        <a:pt x="7" y="11"/>
                        <a:pt x="12" y="9"/>
                      </a:cubicBezTo>
                      <a:cubicBezTo>
                        <a:pt x="42" y="0"/>
                        <a:pt x="23" y="44"/>
                        <a:pt x="0" y="21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93" name="Freeform 62"/>
                <p:cNvSpPr>
                  <a:spLocks/>
                </p:cNvSpPr>
                <p:nvPr userDrawn="1"/>
              </p:nvSpPr>
              <p:spPr bwMode="ltGray">
                <a:xfrm>
                  <a:off x="865" y="123"/>
                  <a:ext cx="33" cy="24"/>
                </a:xfrm>
                <a:custGeom>
                  <a:avLst/>
                  <a:gdLst>
                    <a:gd name="T0" fmla="*/ 7 w 31"/>
                    <a:gd name="T1" fmla="*/ 4 h 30"/>
                    <a:gd name="T2" fmla="*/ 51 w 31"/>
                    <a:gd name="T3" fmla="*/ 2 h 30"/>
                    <a:gd name="T4" fmla="*/ 7 w 31"/>
                    <a:gd name="T5" fmla="*/ 4 h 30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31" h="30">
                      <a:moveTo>
                        <a:pt x="7" y="22"/>
                      </a:moveTo>
                      <a:cubicBezTo>
                        <a:pt x="0" y="0"/>
                        <a:pt x="15" y="6"/>
                        <a:pt x="31" y="10"/>
                      </a:cubicBezTo>
                      <a:cubicBezTo>
                        <a:pt x="14" y="16"/>
                        <a:pt x="15" y="30"/>
                        <a:pt x="7" y="22"/>
                      </a:cubicBezTo>
                      <a:close/>
                    </a:path>
                  </a:pathLst>
                </a:custGeom>
                <a:solidFill>
                  <a:schemeClr val="folHlink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10" name="Group 63"/>
              <p:cNvGrpSpPr>
                <a:grpSpLocks/>
              </p:cNvGrpSpPr>
              <p:nvPr userDrawn="1"/>
            </p:nvGrpSpPr>
            <p:grpSpPr bwMode="auto">
              <a:xfrm>
                <a:off x="7" y="6"/>
                <a:ext cx="5739" cy="1022"/>
                <a:chOff x="1056" y="111"/>
                <a:chExt cx="2448" cy="418"/>
              </a:xfrm>
            </p:grpSpPr>
            <p:sp>
              <p:nvSpPr>
                <p:cNvPr id="27" name="Line 64"/>
                <p:cNvSpPr>
                  <a:spLocks noChangeShapeType="1"/>
                </p:cNvSpPr>
                <p:nvPr/>
              </p:nvSpPr>
              <p:spPr bwMode="white">
                <a:xfrm>
                  <a:off x="1056" y="332"/>
                  <a:ext cx="2448" cy="0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8" name="Line 65"/>
                <p:cNvSpPr>
                  <a:spLocks noChangeShapeType="1"/>
                </p:cNvSpPr>
                <p:nvPr/>
              </p:nvSpPr>
              <p:spPr bwMode="white">
                <a:xfrm>
                  <a:off x="125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9" name="Line 66"/>
                <p:cNvSpPr>
                  <a:spLocks noChangeShapeType="1"/>
                </p:cNvSpPr>
                <p:nvPr/>
              </p:nvSpPr>
              <p:spPr bwMode="white">
                <a:xfrm>
                  <a:off x="148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0" name="Line 67"/>
                <p:cNvSpPr>
                  <a:spLocks noChangeShapeType="1"/>
                </p:cNvSpPr>
                <p:nvPr/>
              </p:nvSpPr>
              <p:spPr bwMode="white">
                <a:xfrm>
                  <a:off x="171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1" name="Line 68"/>
                <p:cNvSpPr>
                  <a:spLocks noChangeShapeType="1"/>
                </p:cNvSpPr>
                <p:nvPr/>
              </p:nvSpPr>
              <p:spPr bwMode="white">
                <a:xfrm>
                  <a:off x="193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2" name="Line 69"/>
                <p:cNvSpPr>
                  <a:spLocks noChangeShapeType="1"/>
                </p:cNvSpPr>
                <p:nvPr/>
              </p:nvSpPr>
              <p:spPr bwMode="white">
                <a:xfrm>
                  <a:off x="216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3" name="Line 70"/>
                <p:cNvSpPr>
                  <a:spLocks noChangeShapeType="1"/>
                </p:cNvSpPr>
                <p:nvPr/>
              </p:nvSpPr>
              <p:spPr bwMode="white">
                <a:xfrm>
                  <a:off x="2394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4" name="Line 71"/>
                <p:cNvSpPr>
                  <a:spLocks noChangeShapeType="1"/>
                </p:cNvSpPr>
                <p:nvPr/>
              </p:nvSpPr>
              <p:spPr bwMode="white">
                <a:xfrm>
                  <a:off x="2622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5" name="Line 72"/>
                <p:cNvSpPr>
                  <a:spLocks noChangeShapeType="1"/>
                </p:cNvSpPr>
                <p:nvPr/>
              </p:nvSpPr>
              <p:spPr bwMode="white">
                <a:xfrm>
                  <a:off x="2850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6" name="Line 73"/>
                <p:cNvSpPr>
                  <a:spLocks noChangeShapeType="1"/>
                </p:cNvSpPr>
                <p:nvPr/>
              </p:nvSpPr>
              <p:spPr bwMode="white">
                <a:xfrm>
                  <a:off x="3078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37" name="Line 74"/>
                <p:cNvSpPr>
                  <a:spLocks noChangeShapeType="1"/>
                </p:cNvSpPr>
                <p:nvPr/>
              </p:nvSpPr>
              <p:spPr bwMode="white">
                <a:xfrm>
                  <a:off x="3306" y="111"/>
                  <a:ext cx="0" cy="418"/>
                </a:xfrm>
                <a:prstGeom prst="line">
                  <a:avLst/>
                </a:prstGeom>
                <a:noFill/>
                <a:ln w="9525">
                  <a:solidFill>
                    <a:schemeClr val="fol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  <p:grpSp>
            <p:nvGrpSpPr>
              <p:cNvPr id="11" name="Group 75"/>
              <p:cNvGrpSpPr>
                <a:grpSpLocks/>
              </p:cNvGrpSpPr>
              <p:nvPr userDrawn="1"/>
            </p:nvGrpSpPr>
            <p:grpSpPr bwMode="auto">
              <a:xfrm>
                <a:off x="363" y="1"/>
                <a:ext cx="4919" cy="1034"/>
                <a:chOff x="1208" y="109"/>
                <a:chExt cx="2098" cy="423"/>
              </a:xfrm>
            </p:grpSpPr>
            <p:sp>
              <p:nvSpPr>
                <p:cNvPr id="12" name="Line 76"/>
                <p:cNvSpPr>
                  <a:spLocks noChangeShapeType="1"/>
                </p:cNvSpPr>
                <p:nvPr/>
              </p:nvSpPr>
              <p:spPr bwMode="ltGray">
                <a:xfrm>
                  <a:off x="2850" y="110"/>
                  <a:ext cx="0" cy="14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3" name="Line 77"/>
                <p:cNvSpPr>
                  <a:spLocks noChangeShapeType="1"/>
                </p:cNvSpPr>
                <p:nvPr/>
              </p:nvSpPr>
              <p:spPr bwMode="ltGray">
                <a:xfrm>
                  <a:off x="2972" y="332"/>
                  <a:ext cx="7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4" name="Line 78"/>
                <p:cNvSpPr>
                  <a:spLocks noChangeShapeType="1"/>
                </p:cNvSpPr>
                <p:nvPr/>
              </p:nvSpPr>
              <p:spPr bwMode="ltGray">
                <a:xfrm>
                  <a:off x="3078" y="350"/>
                  <a:ext cx="0" cy="2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5" name="Line 79"/>
                <p:cNvSpPr>
                  <a:spLocks noChangeShapeType="1"/>
                </p:cNvSpPr>
                <p:nvPr/>
              </p:nvSpPr>
              <p:spPr bwMode="ltGray">
                <a:xfrm>
                  <a:off x="3306" y="450"/>
                  <a:ext cx="0" cy="79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6" name="Line 80"/>
                <p:cNvSpPr>
                  <a:spLocks noChangeShapeType="1"/>
                </p:cNvSpPr>
                <p:nvPr/>
              </p:nvSpPr>
              <p:spPr bwMode="ltGray">
                <a:xfrm>
                  <a:off x="2166" y="114"/>
                  <a:ext cx="0" cy="6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7" name="Line 81"/>
                <p:cNvSpPr>
                  <a:spLocks noChangeShapeType="1"/>
                </p:cNvSpPr>
                <p:nvPr/>
              </p:nvSpPr>
              <p:spPr bwMode="ltGray">
                <a:xfrm>
                  <a:off x="1938" y="111"/>
                  <a:ext cx="0" cy="33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8" name="Line 82"/>
                <p:cNvSpPr>
                  <a:spLocks noChangeShapeType="1"/>
                </p:cNvSpPr>
                <p:nvPr/>
              </p:nvSpPr>
              <p:spPr bwMode="ltGray">
                <a:xfrm flipH="1">
                  <a:off x="1912" y="332"/>
                  <a:ext cx="6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19" name="Line 83"/>
                <p:cNvSpPr>
                  <a:spLocks noChangeShapeType="1"/>
                </p:cNvSpPr>
                <p:nvPr/>
              </p:nvSpPr>
              <p:spPr bwMode="ltGray">
                <a:xfrm>
                  <a:off x="1778" y="332"/>
                  <a:ext cx="60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0" name="Line 84"/>
                <p:cNvSpPr>
                  <a:spLocks noChangeShapeType="1"/>
                </p:cNvSpPr>
                <p:nvPr/>
              </p:nvSpPr>
              <p:spPr bwMode="ltGray">
                <a:xfrm flipH="1">
                  <a:off x="1578" y="332"/>
                  <a:ext cx="82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1" name="Line 85"/>
                <p:cNvSpPr>
                  <a:spLocks noChangeShapeType="1"/>
                </p:cNvSpPr>
                <p:nvPr/>
              </p:nvSpPr>
              <p:spPr bwMode="ltGray">
                <a:xfrm>
                  <a:off x="1208" y="332"/>
                  <a:ext cx="348" cy="0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2" name="Line 86"/>
                <p:cNvSpPr>
                  <a:spLocks noChangeShapeType="1"/>
                </p:cNvSpPr>
                <p:nvPr/>
              </p:nvSpPr>
              <p:spPr bwMode="ltGray">
                <a:xfrm>
                  <a:off x="1480" y="234"/>
                  <a:ext cx="0" cy="298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3" name="Line 87"/>
                <p:cNvSpPr>
                  <a:spLocks noChangeShapeType="1"/>
                </p:cNvSpPr>
                <p:nvPr/>
              </p:nvSpPr>
              <p:spPr bwMode="ltGray">
                <a:xfrm>
                  <a:off x="1254" y="252"/>
                  <a:ext cx="0" cy="15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4" name="Line 88"/>
                <p:cNvSpPr>
                  <a:spLocks noChangeShapeType="1"/>
                </p:cNvSpPr>
                <p:nvPr/>
              </p:nvSpPr>
              <p:spPr bwMode="ltGray">
                <a:xfrm flipH="1" flipV="1">
                  <a:off x="1482" y="109"/>
                  <a:ext cx="0" cy="27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5" name="Line 89"/>
                <p:cNvSpPr>
                  <a:spLocks noChangeShapeType="1"/>
                </p:cNvSpPr>
                <p:nvPr/>
              </p:nvSpPr>
              <p:spPr bwMode="ltGray">
                <a:xfrm>
                  <a:off x="1710" y="180"/>
                  <a:ext cx="0" cy="96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  <p:sp>
              <p:nvSpPr>
                <p:cNvPr id="26" name="Line 90"/>
                <p:cNvSpPr>
                  <a:spLocks noChangeShapeType="1"/>
                </p:cNvSpPr>
                <p:nvPr/>
              </p:nvSpPr>
              <p:spPr bwMode="ltGray">
                <a:xfrm flipV="1">
                  <a:off x="1710" y="111"/>
                  <a:ext cx="0" cy="22"/>
                </a:xfrm>
                <a:prstGeom prst="line">
                  <a:avLst/>
                </a:prstGeom>
                <a:noFill/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GB"/>
                </a:p>
              </p:txBody>
            </p:sp>
          </p:grpSp>
        </p:grpSp>
        <p:pic>
          <p:nvPicPr>
            <p:cNvPr id="7" name="Picture 91" descr="earth"/>
            <p:cNvPicPr>
              <a:picLocks noChangeAspect="1" noChangeArrowheads="1"/>
            </p:cNvPicPr>
            <p:nvPr userDrawn="1"/>
          </p:nvPicPr>
          <p:blipFill>
            <a:blip r:embed="rId2">
              <a:clrChange>
                <a:clrFrom>
                  <a:srgbClr val="000000"/>
                </a:clrFrom>
                <a:clrTo>
                  <a:srgbClr val="000000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gray">
            <a:xfrm>
              <a:off x="336" y="1566"/>
              <a:ext cx="690" cy="6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94" name="Rectangle 97"/>
          <p:cNvSpPr>
            <a:spLocks noChangeArrowheads="1"/>
          </p:cNvSpPr>
          <p:nvPr/>
        </p:nvSpPr>
        <p:spPr bwMode="auto">
          <a:xfrm>
            <a:off x="1752600" y="188913"/>
            <a:ext cx="7380288" cy="647700"/>
          </a:xfrm>
          <a:prstGeom prst="rect">
            <a:avLst/>
          </a:prstGeom>
          <a:gradFill rotWithShape="1">
            <a:gsLst>
              <a:gs pos="0">
                <a:srgbClr val="2E539E"/>
              </a:gs>
              <a:gs pos="100000">
                <a:srgbClr val="15264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fr-FR" sz="2000">
                <a:solidFill>
                  <a:srgbClr val="FFFFCC"/>
                </a:solidFill>
                <a:latin typeface="Arial Unicode MS" pitchFamily="34" charset="-128"/>
              </a:rPr>
              <a:t>                     </a:t>
            </a:r>
            <a:endParaRPr lang="fr-FR"/>
          </a:p>
        </p:txBody>
      </p:sp>
      <p:sp>
        <p:nvSpPr>
          <p:cNvPr id="13404" name="Rectangle 92"/>
          <p:cNvSpPr>
            <a:spLocks noGrp="1" noChangeArrowheads="1"/>
          </p:cNvSpPr>
          <p:nvPr>
            <p:ph type="ctrTitle"/>
          </p:nvPr>
        </p:nvSpPr>
        <p:spPr>
          <a:xfrm>
            <a:off x="1828800" y="1828800"/>
            <a:ext cx="6934200" cy="23622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noProof="0" smtClean="0"/>
              <a:t>Cliquez et modifiez le titre</a:t>
            </a:r>
          </a:p>
        </p:txBody>
      </p:sp>
      <p:sp>
        <p:nvSpPr>
          <p:cNvPr id="13405" name="Rectangle 93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828800" y="4572000"/>
            <a:ext cx="6934200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 noProof="0" smtClean="0"/>
              <a:t>Cliquez pour modifier le style des sous-titres du masque</a:t>
            </a:r>
          </a:p>
        </p:txBody>
      </p:sp>
      <p:sp>
        <p:nvSpPr>
          <p:cNvPr id="95" name="Rectangle 94"/>
          <p:cNvSpPr>
            <a:spLocks noGrp="1" noChangeArrowheads="1"/>
          </p:cNvSpPr>
          <p:nvPr>
            <p:ph type="dt" sz="half" idx="10"/>
          </p:nvPr>
        </p:nvSpPr>
        <p:spPr>
          <a:xfrm>
            <a:off x="533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6" name="Rectangle 95"/>
          <p:cNvSpPr>
            <a:spLocks noGrp="1" noChangeArrowheads="1"/>
          </p:cNvSpPr>
          <p:nvPr>
            <p:ph type="ftr" sz="quarter" idx="11"/>
          </p:nvPr>
        </p:nvSpPr>
        <p:spPr>
          <a:xfrm>
            <a:off x="3200400" y="6324600"/>
            <a:ext cx="2895600" cy="457200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+mj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7" name="Rectangle 9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E65648-6477-402F-A2E2-DFB83D95303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4234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037B12EC-FD30-4C51-9701-23F704462B2F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5EF1F0-43DD-498C-B032-1789DB7FA24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0152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77013" y="930275"/>
            <a:ext cx="2109787" cy="519588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46063" y="930275"/>
            <a:ext cx="6178550" cy="5195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C19B40A3-A1E4-4220-A712-C4B75DCBDBB7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5DB33-80B6-4E2F-99AB-7D9F77FB343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49949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6063" y="930275"/>
            <a:ext cx="77724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5FFF43F2-04B4-4006-941D-7BCADB5EC3E8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B5FFC-A66F-4924-B50A-E9E5E574A03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86547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DCC08-E680-4F97-BE0E-E7EF31132C9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11352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53319-F246-4FC2-88FD-73D5BC37FAB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39014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C75A4-DCCE-4152-BFF5-DFB91764F6D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46204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3A8022-D4A6-456C-97A8-2EA7661323C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285103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BE0145-FD9E-4051-A870-AEEFD1EB836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16882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CEB960-7F98-49D9-A31C-23A98F38D2E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68753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8518FD-26A1-4280-8CDE-CD096A65658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1960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D27EE0D7-17F6-4874-81D3-E6C6549F9B2A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6EB69-B2A7-4DF9-920D-339DB5968B7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27354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3D5DC-B360-4540-B6E3-6A723A6B2C9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8250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759AF-26A9-4759-92C7-358B9543872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8548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4C06D-3EB9-4B4B-A4B4-A315C93CC62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57234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CB112-7E49-43B8-A252-99628EBC529C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973303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EA690-BCF0-4338-8507-E3F26CFF5A5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910814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462DF-CF63-4FF4-ABA2-6E0751BC5D7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26763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C795A7-C91F-474E-9B10-E5D077683C1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7828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4E8F6-823D-48B1-A506-6361FB0E83F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5730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97465-4D82-4FDE-9AD9-A911F1F2CD3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87158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BF15E7-4F24-4FE1-BB0C-7558B64185F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14062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AE88835C-501E-47E0-8201-45F010B320E5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845FF0-C01B-427C-87A4-14F7A36450F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47784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D865E-FB8F-48EC-AE3A-63181EB15C5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990154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091116-41D5-4084-8782-AEE7185E20E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2360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C315F-9259-428C-984A-199CFA2AA399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22470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ECAEF-2097-4B1C-ACB9-8C02FEF12E7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20153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F6C0CC-7B8C-4A83-921C-FAAB3DAD9A8A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40012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69E99-A469-40F0-AB98-4C42D18F0F0B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303530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D6364-888A-49EB-808A-532907E4F0D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253354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5ED278-687B-4043-9729-13E65FC4A85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00824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8CF3F6-CC36-40F2-95F6-57825990162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55883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3C4DBA-4239-4298-8C20-0CDF4D62A0D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848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7930890A-EC5E-47FE-98FF-7B5B072D56F1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412E10-22DD-4BDA-8AF7-AFE716D3CA4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109085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CA8103-6496-4BCC-8BFF-3555436689E2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688000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4CE10-6D37-4061-9267-A6ED0B4E27D3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23059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B2576E-C333-46A1-A643-1101F6195A96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8095541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2E321-47DC-405E-B539-36EF4F9BD87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77465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B1516-1474-4388-A1E7-3D693126D0E7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019441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85142-19EB-461A-B8A3-46EA64BE077F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0463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F9EBC8C4-2D02-4EC6-AF38-64DE9689F71C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2419E-E3AC-4691-A44B-5A4E2899EC21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6859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CA30B6A6-CA8B-4525-A5BF-F8C681DF5055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4D4240-AD0B-4E0D-8682-3D81D3C74DF5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9934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FFCA606F-3C05-43DA-867E-31131859F15C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490D1F-6FA6-492F-A850-EEC46B435A0E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0025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D6D3BE83-469E-4622-B5C5-C571CD573875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DD4390-6887-4C00-BD99-92EBFD2D6B7D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09778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6D1351D4-5705-42E2-A384-7E85FFD70F6C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292F87-EE5E-4875-8983-71AE9BEE98C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40955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46063" y="930275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et modifiez le titre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9388" y="6400800"/>
            <a:ext cx="84248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800">
                <a:solidFill>
                  <a:srgbClr val="00339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fr-FR"/>
              <a:t>C.Fanton                                Le Bien Etre dans l’Entreprise : Groupe de pilotage : Novembre 2007</a:t>
            </a:r>
            <a:r>
              <a:rPr lang="fr-FR" sz="1000" b="1">
                <a:solidFill>
                  <a:schemeClr val="tx1"/>
                </a:solidFill>
              </a:rPr>
              <a:t>                                                                                </a:t>
            </a:r>
            <a:fld id="{5DEA7004-895F-4AAD-9798-8C645689ED12}" type="slidenum">
              <a:rPr lang="fr-FR" sz="1000" b="1"/>
              <a:pPr>
                <a:defRPr/>
              </a:pPr>
              <a:t>‹#›</a:t>
            </a:fld>
            <a:r>
              <a:rPr lang="fr-FR" sz="1000" b="1"/>
              <a:t>	</a:t>
            </a:r>
            <a:r>
              <a:rPr lang="fr-FR" sz="1000" b="1">
                <a:solidFill>
                  <a:schemeClr val="tx1"/>
                </a:solidFill>
              </a:rPr>
              <a:t>	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DB9F32D-E259-4406-B8A4-18B273DAF328}" type="slidenum">
              <a:rPr lang="fr-FR"/>
              <a:pPr>
                <a:defRPr/>
              </a:pPr>
              <a:t>‹#›</a:t>
            </a:fld>
            <a:endParaRPr lang="fr-FR"/>
          </a:p>
        </p:txBody>
      </p:sp>
      <p:sp>
        <p:nvSpPr>
          <p:cNvPr id="1030" name="Rectangle 160"/>
          <p:cNvSpPr>
            <a:spLocks noChangeArrowheads="1"/>
          </p:cNvSpPr>
          <p:nvPr/>
        </p:nvSpPr>
        <p:spPr bwMode="auto">
          <a:xfrm>
            <a:off x="0" y="0"/>
            <a:ext cx="2603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fr-FR"/>
              <a:t> </a:t>
            </a:r>
          </a:p>
          <a:p>
            <a:pPr eaLnBrk="0" hangingPunct="0"/>
            <a:endParaRPr lang="fr-FR"/>
          </a:p>
        </p:txBody>
      </p:sp>
      <p:sp>
        <p:nvSpPr>
          <p:cNvPr id="1031" name="Rectangle 172"/>
          <p:cNvSpPr>
            <a:spLocks noChangeArrowheads="1"/>
          </p:cNvSpPr>
          <p:nvPr/>
        </p:nvSpPr>
        <p:spPr bwMode="auto">
          <a:xfrm>
            <a:off x="1331913" y="227013"/>
            <a:ext cx="7812087" cy="576262"/>
          </a:xfrm>
          <a:prstGeom prst="rect">
            <a:avLst/>
          </a:prstGeom>
          <a:solidFill>
            <a:srgbClr val="31539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Blip>
                <a:blip r:embed="rId15"/>
              </a:buBlip>
            </a:pPr>
            <a:endParaRPr lang="en-US" sz="2800">
              <a:solidFill>
                <a:srgbClr val="000000"/>
              </a:solidFill>
              <a:latin typeface="F0" charset="0"/>
            </a:endParaRPr>
          </a:p>
        </p:txBody>
      </p:sp>
      <p:sp>
        <p:nvSpPr>
          <p:cNvPr id="1032" name="Line 173"/>
          <p:cNvSpPr>
            <a:spLocks noChangeShapeType="1"/>
          </p:cNvSpPr>
          <p:nvPr/>
        </p:nvSpPr>
        <p:spPr bwMode="auto">
          <a:xfrm>
            <a:off x="1331913" y="188913"/>
            <a:ext cx="7812087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033" name="Line 174"/>
          <p:cNvSpPr>
            <a:spLocks noChangeShapeType="1"/>
          </p:cNvSpPr>
          <p:nvPr/>
        </p:nvSpPr>
        <p:spPr bwMode="auto">
          <a:xfrm>
            <a:off x="1331913" y="765175"/>
            <a:ext cx="7812087" cy="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034" name="Line 175"/>
          <p:cNvSpPr>
            <a:spLocks noChangeShapeType="1"/>
          </p:cNvSpPr>
          <p:nvPr/>
        </p:nvSpPr>
        <p:spPr bwMode="auto">
          <a:xfrm>
            <a:off x="1331913" y="188913"/>
            <a:ext cx="0" cy="57626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sp>
        <p:nvSpPr>
          <p:cNvPr id="1035" name="Line 176"/>
          <p:cNvSpPr>
            <a:spLocks noChangeShapeType="1"/>
          </p:cNvSpPr>
          <p:nvPr/>
        </p:nvSpPr>
        <p:spPr bwMode="auto">
          <a:xfrm>
            <a:off x="9144000" y="188913"/>
            <a:ext cx="0" cy="576262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/>
          </a:p>
        </p:txBody>
      </p:sp>
      <p:graphicFrame>
        <p:nvGraphicFramePr>
          <p:cNvPr id="12469" name="Group 181"/>
          <p:cNvGraphicFramePr>
            <a:graphicFrameLocks noGrp="1"/>
          </p:cNvGraphicFramePr>
          <p:nvPr/>
        </p:nvGraphicFramePr>
        <p:xfrm>
          <a:off x="0" y="0"/>
          <a:ext cx="6899275" cy="944704"/>
        </p:xfrm>
        <a:graphic>
          <a:graphicData uri="http://schemas.openxmlformats.org/drawingml/2006/table">
            <a:tbl>
              <a:tblPr/>
              <a:tblGrid>
                <a:gridCol w="6899275"/>
              </a:tblGrid>
              <a:tr h="9445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Blip>
                          <a:blip r:embed="rId15"/>
                        </a:buBlip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F0" charset="0"/>
                        </a:rPr>
                        <a:t>                                                                                        </a:t>
                      </a:r>
                    </a:p>
                  </a:txBody>
                  <a:tcPr marT="45632" marB="45632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38" name="Picture 162" descr="CDEBanner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913"/>
            <a:ext cx="91440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9" name="Rectangle 183"/>
          <p:cNvSpPr>
            <a:spLocks noChangeArrowheads="1"/>
          </p:cNvSpPr>
          <p:nvPr/>
        </p:nvSpPr>
        <p:spPr bwMode="auto">
          <a:xfrm>
            <a:off x="1752600" y="188913"/>
            <a:ext cx="7380288" cy="647700"/>
          </a:xfrm>
          <a:prstGeom prst="rect">
            <a:avLst/>
          </a:prstGeom>
          <a:gradFill rotWithShape="1">
            <a:gsLst>
              <a:gs pos="0">
                <a:srgbClr val="2E539E"/>
              </a:gs>
              <a:gs pos="100000">
                <a:srgbClr val="152649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21" r:id="rId2"/>
    <p:sldLayoutId id="2147484022" r:id="rId3"/>
    <p:sldLayoutId id="2147484023" r:id="rId4"/>
    <p:sldLayoutId id="2147484024" r:id="rId5"/>
    <p:sldLayoutId id="2147484025" r:id="rId6"/>
    <p:sldLayoutId id="2147484026" r:id="rId7"/>
    <p:sldLayoutId id="2147484027" r:id="rId8"/>
    <p:sldLayoutId id="2147484028" r:id="rId9"/>
    <p:sldLayoutId id="2147484029" r:id="rId10"/>
    <p:sldLayoutId id="2147484030" r:id="rId11"/>
    <p:sldLayoutId id="214748403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5"/>
        </a:buBlip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75000"/>
        <a:buBlip>
          <a:blip r:embed="rId17"/>
        </a:buBlip>
        <a:defRPr sz="2800">
          <a:solidFill>
            <a:schemeClr val="tx1"/>
          </a:solidFill>
          <a:latin typeface="Tahoma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Tahoma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Tahoma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Tahoma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Tahoma" pitchFamily="34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86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86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86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9A56888-0B97-4043-8CB5-1EAEC9E49944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35" r:id="rId4"/>
    <p:sldLayoutId id="2147484036" r:id="rId5"/>
    <p:sldLayoutId id="2147484037" r:id="rId6"/>
    <p:sldLayoutId id="2147484038" r:id="rId7"/>
    <p:sldLayoutId id="2147484039" r:id="rId8"/>
    <p:sldLayoutId id="2147484040" r:id="rId9"/>
    <p:sldLayoutId id="2147484041" r:id="rId10"/>
    <p:sldLayoutId id="214748404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96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EFEF53F-803B-4F24-9B8B-C155CCB3FAD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3" r:id="rId1"/>
    <p:sldLayoutId id="2147484044" r:id="rId2"/>
    <p:sldLayoutId id="2147484045" r:id="rId3"/>
    <p:sldLayoutId id="2147484046" r:id="rId4"/>
    <p:sldLayoutId id="2147484047" r:id="rId5"/>
    <p:sldLayoutId id="2147484048" r:id="rId6"/>
    <p:sldLayoutId id="2147484049" r:id="rId7"/>
    <p:sldLayoutId id="2147484050" r:id="rId8"/>
    <p:sldLayoutId id="2147484051" r:id="rId9"/>
    <p:sldLayoutId id="2147484052" r:id="rId10"/>
    <p:sldLayoutId id="214748405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et modifiez le titre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066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ED52731-310F-4145-98B4-95EBC4A1A53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4" r:id="rId1"/>
    <p:sldLayoutId id="2147484055" r:id="rId2"/>
    <p:sldLayoutId id="2147484056" r:id="rId3"/>
    <p:sldLayoutId id="2147484057" r:id="rId4"/>
    <p:sldLayoutId id="2147484058" r:id="rId5"/>
    <p:sldLayoutId id="2147484059" r:id="rId6"/>
    <p:sldLayoutId id="2147484060" r:id="rId7"/>
    <p:sldLayoutId id="2147484061" r:id="rId8"/>
    <p:sldLayoutId id="2147484062" r:id="rId9"/>
    <p:sldLayoutId id="2147484063" r:id="rId10"/>
    <p:sldLayoutId id="214748406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3"/>
          <p:cNvSpPr>
            <a:spLocks noChangeArrowheads="1"/>
          </p:cNvSpPr>
          <p:nvPr/>
        </p:nvSpPr>
        <p:spPr bwMode="auto">
          <a:xfrm>
            <a:off x="0" y="6210300"/>
            <a:ext cx="9144000" cy="647700"/>
          </a:xfrm>
          <a:prstGeom prst="rect">
            <a:avLst/>
          </a:prstGeom>
          <a:gradFill rotWithShape="1">
            <a:gsLst>
              <a:gs pos="0">
                <a:srgbClr val="152649"/>
              </a:gs>
              <a:gs pos="50000">
                <a:srgbClr val="2E539E"/>
              </a:gs>
              <a:gs pos="100000">
                <a:srgbClr val="152649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6147" name="Rectangle 11"/>
          <p:cNvSpPr>
            <a:spLocks noChangeArrowheads="1"/>
          </p:cNvSpPr>
          <p:nvPr/>
        </p:nvSpPr>
        <p:spPr bwMode="auto">
          <a:xfrm>
            <a:off x="3652838" y="31670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GB"/>
          </a:p>
        </p:txBody>
      </p:sp>
      <p:sp>
        <p:nvSpPr>
          <p:cNvPr id="2065" name="Text Box 17" descr="Papier de soie bleu"/>
          <p:cNvSpPr txBox="1">
            <a:spLocks noChangeArrowheads="1"/>
          </p:cNvSpPr>
          <p:nvPr/>
        </p:nvSpPr>
        <p:spPr bwMode="auto">
          <a:xfrm>
            <a:off x="971550" y="1125538"/>
            <a:ext cx="7416800" cy="4824412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 w="60325" cmpd="thinThick">
            <a:solidFill>
              <a:srgbClr val="003399"/>
            </a:solidFill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sz="1200" dirty="0">
              <a:latin typeface="Arial" pitchFamily="34" charset="0"/>
            </a:endParaRPr>
          </a:p>
          <a:p>
            <a:pPr algn="ctr">
              <a:defRPr/>
            </a:pPr>
            <a:endParaRPr lang="fr-FR" b="1" dirty="0" smtClean="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  <a:p>
            <a:pPr algn="ctr">
              <a:defRPr/>
            </a:pPr>
            <a:r>
              <a:rPr lang="fr-FR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La méthodologie SPIRAL et le développement durable (agendas 21)</a:t>
            </a:r>
          </a:p>
          <a:p>
            <a:pPr algn="ctr">
              <a:defRPr/>
            </a:pPr>
            <a:endParaRPr lang="fr-FR" b="1" dirty="0" smtClean="0">
              <a:solidFill>
                <a:srgbClr val="00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</a:endParaRPr>
          </a:p>
          <a:p>
            <a:pPr algn="ctr">
              <a:defRPr/>
            </a:pPr>
            <a:r>
              <a:rPr lang="fr-FR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Grenoble 18 &amp; 19 </a:t>
            </a:r>
            <a:r>
              <a:rPr lang="fr-FR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mars 2013</a:t>
            </a:r>
          </a:p>
          <a:p>
            <a:pPr algn="ctr">
              <a:defRPr/>
            </a:pPr>
            <a:r>
              <a:rPr lang="fr-FR" dirty="0" smtClean="0">
                <a:solidFill>
                  <a:srgbClr val="003399"/>
                </a:solidFill>
                <a:latin typeface="Arial" pitchFamily="34" charset="0"/>
              </a:rPr>
              <a:t>________</a:t>
            </a:r>
          </a:p>
          <a:p>
            <a:pPr algn="ctr">
              <a:defRPr/>
            </a:pPr>
            <a:endParaRPr lang="fr-FR" dirty="0" smtClean="0">
              <a:solidFill>
                <a:srgbClr val="003399"/>
              </a:solidFill>
              <a:latin typeface="Arial" pitchFamily="34" charset="0"/>
            </a:endParaRPr>
          </a:p>
          <a:p>
            <a:pPr algn="ctr">
              <a:defRPr/>
            </a:pPr>
            <a:r>
              <a:rPr lang="fr-FR" dirty="0">
                <a:solidFill>
                  <a:srgbClr val="003399"/>
                </a:solidFill>
                <a:latin typeface="Arial" pitchFamily="34" charset="0"/>
              </a:rPr>
              <a:t>3</a:t>
            </a:r>
            <a:r>
              <a:rPr lang="fr-FR" dirty="0" smtClean="0">
                <a:solidFill>
                  <a:srgbClr val="003399"/>
                </a:solidFill>
                <a:latin typeface="Arial" pitchFamily="34" charset="0"/>
              </a:rPr>
              <a:t>- Préparation de la 2</a:t>
            </a:r>
            <a:r>
              <a:rPr lang="fr-FR" baseline="30000" dirty="0" smtClean="0">
                <a:solidFill>
                  <a:srgbClr val="003399"/>
                </a:solidFill>
                <a:latin typeface="Arial" pitchFamily="34" charset="0"/>
              </a:rPr>
              <a:t>ème</a:t>
            </a:r>
            <a:r>
              <a:rPr lang="fr-FR" dirty="0" smtClean="0">
                <a:solidFill>
                  <a:srgbClr val="003399"/>
                </a:solidFill>
                <a:latin typeface="Arial" pitchFamily="34" charset="0"/>
              </a:rPr>
              <a:t> réunion avec les citoyens </a:t>
            </a:r>
            <a:endParaRPr lang="fr-FR" dirty="0">
              <a:solidFill>
                <a:srgbClr val="003399"/>
              </a:solidFill>
              <a:latin typeface="Arial" pitchFamily="34" charset="0"/>
            </a:endParaRPr>
          </a:p>
          <a:p>
            <a:pPr algn="ctr">
              <a:defRPr/>
            </a:pPr>
            <a:r>
              <a:rPr lang="fr-FR" sz="1700" dirty="0" smtClean="0">
                <a:solidFill>
                  <a:srgbClr val="003399"/>
                </a:solidFill>
                <a:latin typeface="Arial" pitchFamily="34" charset="0"/>
              </a:rPr>
              <a:t>_________________________________</a:t>
            </a:r>
            <a:endParaRPr lang="fr-FR" sz="1700" dirty="0">
              <a:solidFill>
                <a:srgbClr val="003399"/>
              </a:solidFill>
              <a:latin typeface="Arial" pitchFamily="34" charset="0"/>
            </a:endParaRPr>
          </a:p>
          <a:p>
            <a:pPr algn="ctr">
              <a:defRPr/>
            </a:pPr>
            <a:endParaRPr lang="fr-FR" sz="1700" dirty="0" smtClean="0">
              <a:solidFill>
                <a:srgbClr val="003399"/>
              </a:solidFill>
              <a:latin typeface="Arial" pitchFamily="34" charset="0"/>
            </a:endParaRPr>
          </a:p>
          <a:p>
            <a:pPr algn="ctr">
              <a:defRPr/>
            </a:pPr>
            <a:r>
              <a:rPr lang="fr-FR" sz="1700" dirty="0" smtClean="0">
                <a:solidFill>
                  <a:srgbClr val="003399"/>
                </a:solidFill>
                <a:latin typeface="Arial" pitchFamily="34" charset="0"/>
              </a:rPr>
              <a:t>Division </a:t>
            </a:r>
            <a:r>
              <a:rPr lang="fr-FR" sz="1700" dirty="0">
                <a:solidFill>
                  <a:srgbClr val="003399"/>
                </a:solidFill>
                <a:latin typeface="Arial" pitchFamily="34" charset="0"/>
              </a:rPr>
              <a:t>Recherche et Anticipation pour la Cohésion Sociale</a:t>
            </a:r>
          </a:p>
          <a:p>
            <a:pPr algn="ctr">
              <a:defRPr/>
            </a:pPr>
            <a:endParaRPr lang="fr-FR" sz="1700" dirty="0">
              <a:solidFill>
                <a:srgbClr val="003399"/>
              </a:solidFill>
              <a:latin typeface="Arial" pitchFamily="34" charset="0"/>
            </a:endParaRPr>
          </a:p>
          <a:p>
            <a:pPr algn="ctr">
              <a:defRPr/>
            </a:pPr>
            <a:r>
              <a:rPr lang="fr-FR" sz="2800" dirty="0">
                <a:solidFill>
                  <a:srgbClr val="003399"/>
                </a:solidFill>
                <a:latin typeface="Arial" pitchFamily="34" charset="0"/>
              </a:rPr>
              <a:t>Conseil de l’Europe</a:t>
            </a:r>
          </a:p>
        </p:txBody>
      </p:sp>
    </p:spTree>
    <p:extLst>
      <p:ext uri="{BB962C8B-B14F-4D97-AF65-F5344CB8AC3E}">
        <p14:creationId xmlns:p14="http://schemas.microsoft.com/office/powerpoint/2010/main" val="24753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188913"/>
            <a:ext cx="7776741" cy="576262"/>
          </a:xfrm>
        </p:spPr>
        <p:txBody>
          <a:bodyPr/>
          <a:lstStyle/>
          <a:p>
            <a:r>
              <a:rPr lang="fr-FR" sz="4000" dirty="0" smtClean="0">
                <a:solidFill>
                  <a:schemeClr val="bg1"/>
                </a:solidFill>
              </a:rPr>
              <a:t>Introduction du 1er cycle</a:t>
            </a:r>
          </a:p>
        </p:txBody>
      </p:sp>
      <p:graphicFrame>
        <p:nvGraphicFramePr>
          <p:cNvPr id="126979" name="Group 3"/>
          <p:cNvGraphicFramePr>
            <a:graphicFrameLocks noGrp="1"/>
          </p:cNvGraphicFramePr>
          <p:nvPr>
            <p:ph idx="1"/>
          </p:nvPr>
        </p:nvGraphicFramePr>
        <p:xfrm>
          <a:off x="457200" y="1196975"/>
          <a:ext cx="8223250" cy="5400675"/>
        </p:xfrm>
        <a:graphic>
          <a:graphicData uri="http://schemas.openxmlformats.org/drawingml/2006/table">
            <a:tbl>
              <a:tblPr/>
              <a:tblGrid>
                <a:gridCol w="4111625"/>
                <a:gridCol w="4111625"/>
              </a:tblGrid>
              <a:tr h="2670175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8- Faire le bilan du cycle et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préparer le suivant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7- Co-évaluer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ex-post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1- Mobiliser/organiser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2- Co-définir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l’objectif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de progrès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(Bien-Etre)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de Tous)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F0" charset="0"/>
                        </a:rPr>
                        <a:t>Cycle 1</a:t>
                      </a: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</a:t>
                      </a: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F0" charset="0"/>
                        </a:rPr>
                        <a:t>Cycle 2</a:t>
                      </a:r>
                      <a:r>
                        <a:rPr kumimoji="0" lang="fr-FR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</a:t>
                      </a:r>
                      <a:endParaRPr kumimoji="0" lang="fr-FR" sz="1200" b="1" i="0" u="none" strike="noStrike" cap="none" normalizeH="0" baseline="0" smtClean="0">
                        <a:ln>
                          <a:noFill/>
                        </a:ln>
                        <a:solidFill>
                          <a:srgbClr val="339966"/>
                        </a:solidFill>
                        <a:effectLst/>
                        <a:latin typeface="F0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0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6- Réaliser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ensemble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5- Co-décider/s’engager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    3-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Co-évaluer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ex-ante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4- Projeter/comparer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142" name="Line 14"/>
          <p:cNvSpPr>
            <a:spLocks noChangeShapeType="1"/>
          </p:cNvSpPr>
          <p:nvPr/>
        </p:nvSpPr>
        <p:spPr bwMode="auto">
          <a:xfrm>
            <a:off x="468313" y="1196975"/>
            <a:ext cx="8207375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 flipV="1">
            <a:off x="468313" y="1196975"/>
            <a:ext cx="8207375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48144" name="AutoShape 16"/>
          <p:cNvCxnSpPr>
            <a:cxnSpLocks noChangeShapeType="1"/>
            <a:stCxn id="48143" idx="1"/>
            <a:endCxn id="48143" idx="1"/>
          </p:cNvCxnSpPr>
          <p:nvPr/>
        </p:nvCxnSpPr>
        <p:spPr bwMode="auto">
          <a:xfrm rot="5400000" flipV="1">
            <a:off x="8675688" y="1196975"/>
            <a:ext cx="1588" cy="1587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45" name="AutoShape 17"/>
          <p:cNvCxnSpPr>
            <a:cxnSpLocks noChangeShapeType="1"/>
            <a:stCxn id="48143" idx="1"/>
            <a:endCxn id="48143" idx="1"/>
          </p:cNvCxnSpPr>
          <p:nvPr/>
        </p:nvCxnSpPr>
        <p:spPr bwMode="auto">
          <a:xfrm rot="5400000" flipV="1">
            <a:off x="8675688" y="1196975"/>
            <a:ext cx="1588" cy="1587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46" name="AutoShape 18"/>
          <p:cNvCxnSpPr>
            <a:cxnSpLocks noChangeShapeType="1"/>
            <a:stCxn id="48143" idx="1"/>
            <a:endCxn id="48143" idx="1"/>
          </p:cNvCxnSpPr>
          <p:nvPr/>
        </p:nvCxnSpPr>
        <p:spPr bwMode="auto">
          <a:xfrm rot="5400000" flipV="1">
            <a:off x="8675688" y="1196975"/>
            <a:ext cx="1588" cy="1587"/>
          </a:xfrm>
          <a:prstGeom prst="curvedConnector3">
            <a:avLst>
              <a:gd name="adj1" fmla="val -1440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147" name="chair"/>
          <p:cNvSpPr>
            <a:spLocks noEditPoints="1" noChangeArrowheads="1"/>
          </p:cNvSpPr>
          <p:nvPr/>
        </p:nvSpPr>
        <p:spPr bwMode="auto">
          <a:xfrm>
            <a:off x="4500563" y="3213100"/>
            <a:ext cx="144462" cy="69850"/>
          </a:xfrm>
          <a:custGeom>
            <a:avLst/>
            <a:gdLst>
              <a:gd name="T0" fmla="*/ 3230899 w 21600"/>
              <a:gd name="T1" fmla="*/ 0 h 21600"/>
              <a:gd name="T2" fmla="*/ 6461799 w 21600"/>
              <a:gd name="T3" fmla="*/ 365225 h 21600"/>
              <a:gd name="T4" fmla="*/ 3230899 w 21600"/>
              <a:gd name="T5" fmla="*/ 730453 h 21600"/>
              <a:gd name="T6" fmla="*/ 0 w 21600"/>
              <a:gd name="T7" fmla="*/ 365225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8148" name="chair"/>
          <p:cNvSpPr>
            <a:spLocks noEditPoints="1" noChangeArrowheads="1"/>
          </p:cNvSpPr>
          <p:nvPr/>
        </p:nvSpPr>
        <p:spPr bwMode="auto">
          <a:xfrm>
            <a:off x="4500563" y="2708275"/>
            <a:ext cx="73025" cy="71438"/>
          </a:xfrm>
          <a:custGeom>
            <a:avLst/>
            <a:gdLst>
              <a:gd name="T0" fmla="*/ 417334 w 21600"/>
              <a:gd name="T1" fmla="*/ 0 h 21600"/>
              <a:gd name="T2" fmla="*/ 834655 w 21600"/>
              <a:gd name="T3" fmla="*/ 390706 h 21600"/>
              <a:gd name="T4" fmla="*/ 417334 w 21600"/>
              <a:gd name="T5" fmla="*/ 781413 h 21600"/>
              <a:gd name="T6" fmla="*/ 0 w 21600"/>
              <a:gd name="T7" fmla="*/ 3907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8149" name="chair"/>
          <p:cNvSpPr>
            <a:spLocks noEditPoints="1" noChangeArrowheads="1"/>
          </p:cNvSpPr>
          <p:nvPr/>
        </p:nvSpPr>
        <p:spPr bwMode="auto">
          <a:xfrm>
            <a:off x="4500563" y="2205038"/>
            <a:ext cx="142875" cy="73025"/>
          </a:xfrm>
          <a:custGeom>
            <a:avLst/>
            <a:gdLst>
              <a:gd name="T0" fmla="*/ 3125609 w 21600"/>
              <a:gd name="T1" fmla="*/ 0 h 21600"/>
              <a:gd name="T2" fmla="*/ 6251172 w 21600"/>
              <a:gd name="T3" fmla="*/ 417334 h 21600"/>
              <a:gd name="T4" fmla="*/ 312560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8150" name="chair"/>
          <p:cNvSpPr>
            <a:spLocks noEditPoints="1" noChangeArrowheads="1"/>
          </p:cNvSpPr>
          <p:nvPr/>
        </p:nvSpPr>
        <p:spPr bwMode="auto">
          <a:xfrm>
            <a:off x="5219700" y="3500438"/>
            <a:ext cx="71438" cy="71437"/>
          </a:xfrm>
          <a:custGeom>
            <a:avLst/>
            <a:gdLst>
              <a:gd name="T0" fmla="*/ 390706 w 21600"/>
              <a:gd name="T1" fmla="*/ 0 h 21600"/>
              <a:gd name="T2" fmla="*/ 781413 w 21600"/>
              <a:gd name="T3" fmla="*/ 390694 h 21600"/>
              <a:gd name="T4" fmla="*/ 390706 w 21600"/>
              <a:gd name="T5" fmla="*/ 781379 h 21600"/>
              <a:gd name="T6" fmla="*/ 0 w 21600"/>
              <a:gd name="T7" fmla="*/ 3906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cxnSp>
        <p:nvCxnSpPr>
          <p:cNvPr id="48151" name="AutoShape 23"/>
          <p:cNvCxnSpPr>
            <a:cxnSpLocks noChangeShapeType="1"/>
            <a:stCxn id="48147" idx="2"/>
            <a:endCxn id="48150" idx="3"/>
          </p:cNvCxnSpPr>
          <p:nvPr/>
        </p:nvCxnSpPr>
        <p:spPr bwMode="auto">
          <a:xfrm>
            <a:off x="4573588" y="3282950"/>
            <a:ext cx="646112" cy="254000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152" name="chair"/>
          <p:cNvSpPr>
            <a:spLocks noEditPoints="1" noChangeArrowheads="1"/>
          </p:cNvSpPr>
          <p:nvPr/>
        </p:nvSpPr>
        <p:spPr bwMode="auto">
          <a:xfrm>
            <a:off x="5219700" y="3789363"/>
            <a:ext cx="73025" cy="73025"/>
          </a:xfrm>
          <a:custGeom>
            <a:avLst/>
            <a:gdLst>
              <a:gd name="T0" fmla="*/ 417334 w 21600"/>
              <a:gd name="T1" fmla="*/ 0 h 21600"/>
              <a:gd name="T2" fmla="*/ 834655 w 21600"/>
              <a:gd name="T3" fmla="*/ 417334 h 21600"/>
              <a:gd name="T4" fmla="*/ 417334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8153" name="chair"/>
          <p:cNvSpPr>
            <a:spLocks noEditPoints="1" noChangeArrowheads="1"/>
          </p:cNvSpPr>
          <p:nvPr/>
        </p:nvSpPr>
        <p:spPr bwMode="auto">
          <a:xfrm>
            <a:off x="5148263" y="4292600"/>
            <a:ext cx="73025" cy="71438"/>
          </a:xfrm>
          <a:custGeom>
            <a:avLst/>
            <a:gdLst>
              <a:gd name="T0" fmla="*/ 417334 w 21600"/>
              <a:gd name="T1" fmla="*/ 0 h 21600"/>
              <a:gd name="T2" fmla="*/ 834655 w 21600"/>
              <a:gd name="T3" fmla="*/ 390706 h 21600"/>
              <a:gd name="T4" fmla="*/ 417334 w 21600"/>
              <a:gd name="T5" fmla="*/ 781413 h 21600"/>
              <a:gd name="T6" fmla="*/ 0 w 21600"/>
              <a:gd name="T7" fmla="*/ 3907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8154" name="chair"/>
          <p:cNvSpPr>
            <a:spLocks noEditPoints="1" noChangeArrowheads="1"/>
          </p:cNvSpPr>
          <p:nvPr/>
        </p:nvSpPr>
        <p:spPr bwMode="auto">
          <a:xfrm>
            <a:off x="4500563" y="4652963"/>
            <a:ext cx="73025" cy="73025"/>
          </a:xfrm>
          <a:custGeom>
            <a:avLst/>
            <a:gdLst>
              <a:gd name="T0" fmla="*/ 417334 w 21600"/>
              <a:gd name="T1" fmla="*/ 0 h 21600"/>
              <a:gd name="T2" fmla="*/ 834655 w 21600"/>
              <a:gd name="T3" fmla="*/ 417334 h 21600"/>
              <a:gd name="T4" fmla="*/ 417334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8155" name="chair"/>
          <p:cNvSpPr>
            <a:spLocks noEditPoints="1" noChangeArrowheads="1"/>
          </p:cNvSpPr>
          <p:nvPr/>
        </p:nvSpPr>
        <p:spPr bwMode="auto">
          <a:xfrm>
            <a:off x="4572000" y="3860800"/>
            <a:ext cx="71438" cy="71438"/>
          </a:xfrm>
          <a:custGeom>
            <a:avLst/>
            <a:gdLst>
              <a:gd name="T0" fmla="*/ 390706 w 21600"/>
              <a:gd name="T1" fmla="*/ 0 h 21600"/>
              <a:gd name="T2" fmla="*/ 781413 w 21600"/>
              <a:gd name="T3" fmla="*/ 390706 h 21600"/>
              <a:gd name="T4" fmla="*/ 390706 w 21600"/>
              <a:gd name="T5" fmla="*/ 781413 h 21600"/>
              <a:gd name="T6" fmla="*/ 0 w 21600"/>
              <a:gd name="T7" fmla="*/ 3907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cxnSp>
        <p:nvCxnSpPr>
          <p:cNvPr id="48156" name="AutoShape 28"/>
          <p:cNvCxnSpPr>
            <a:cxnSpLocks noChangeShapeType="1"/>
            <a:stCxn id="48155" idx="3"/>
            <a:endCxn id="48147" idx="2"/>
          </p:cNvCxnSpPr>
          <p:nvPr/>
        </p:nvCxnSpPr>
        <p:spPr bwMode="auto">
          <a:xfrm flipV="1">
            <a:off x="4572000" y="3282950"/>
            <a:ext cx="1588" cy="614363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157" name="chair"/>
          <p:cNvSpPr>
            <a:spLocks noEditPoints="1" noChangeArrowheads="1"/>
          </p:cNvSpPr>
          <p:nvPr/>
        </p:nvSpPr>
        <p:spPr bwMode="auto">
          <a:xfrm>
            <a:off x="3779838" y="4437063"/>
            <a:ext cx="142875" cy="71437"/>
          </a:xfrm>
          <a:custGeom>
            <a:avLst/>
            <a:gdLst>
              <a:gd name="T0" fmla="*/ 3125609 w 21600"/>
              <a:gd name="T1" fmla="*/ 0 h 21600"/>
              <a:gd name="T2" fmla="*/ 6251172 w 21600"/>
              <a:gd name="T3" fmla="*/ 390694 h 21600"/>
              <a:gd name="T4" fmla="*/ 3125609 w 21600"/>
              <a:gd name="T5" fmla="*/ 781379 h 21600"/>
              <a:gd name="T6" fmla="*/ 0 w 21600"/>
              <a:gd name="T7" fmla="*/ 3906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8158" name="chair"/>
          <p:cNvSpPr>
            <a:spLocks noEditPoints="1" noChangeArrowheads="1"/>
          </p:cNvSpPr>
          <p:nvPr/>
        </p:nvSpPr>
        <p:spPr bwMode="auto">
          <a:xfrm>
            <a:off x="3563938" y="3860800"/>
            <a:ext cx="71437" cy="73025"/>
          </a:xfrm>
          <a:custGeom>
            <a:avLst/>
            <a:gdLst>
              <a:gd name="T0" fmla="*/ 390694 w 21600"/>
              <a:gd name="T1" fmla="*/ 0 h 21600"/>
              <a:gd name="T2" fmla="*/ 781379 w 21600"/>
              <a:gd name="T3" fmla="*/ 417334 h 21600"/>
              <a:gd name="T4" fmla="*/ 390694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8159" name="chair"/>
          <p:cNvSpPr>
            <a:spLocks noEditPoints="1" noChangeArrowheads="1"/>
          </p:cNvSpPr>
          <p:nvPr/>
        </p:nvSpPr>
        <p:spPr bwMode="auto">
          <a:xfrm>
            <a:off x="3563938" y="3213100"/>
            <a:ext cx="73025" cy="73025"/>
          </a:xfrm>
          <a:custGeom>
            <a:avLst/>
            <a:gdLst>
              <a:gd name="T0" fmla="*/ 417334 w 21600"/>
              <a:gd name="T1" fmla="*/ 0 h 21600"/>
              <a:gd name="T2" fmla="*/ 834655 w 21600"/>
              <a:gd name="T3" fmla="*/ 417334 h 21600"/>
              <a:gd name="T4" fmla="*/ 417334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cxnSp>
        <p:nvCxnSpPr>
          <p:cNvPr id="48160" name="AutoShape 32"/>
          <p:cNvCxnSpPr>
            <a:cxnSpLocks noChangeShapeType="1"/>
            <a:stCxn id="48150" idx="2"/>
            <a:endCxn id="48152" idx="0"/>
          </p:cNvCxnSpPr>
          <p:nvPr/>
        </p:nvCxnSpPr>
        <p:spPr bwMode="auto">
          <a:xfrm>
            <a:off x="5256213" y="3571875"/>
            <a:ext cx="0" cy="217488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61" name="AutoShape 33"/>
          <p:cNvCxnSpPr>
            <a:cxnSpLocks noChangeShapeType="1"/>
            <a:stCxn id="48152" idx="2"/>
            <a:endCxn id="48153" idx="2"/>
          </p:cNvCxnSpPr>
          <p:nvPr/>
        </p:nvCxnSpPr>
        <p:spPr bwMode="auto">
          <a:xfrm flipH="1">
            <a:off x="5184775" y="3862388"/>
            <a:ext cx="71438" cy="501650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62" name="AutoShape 34"/>
          <p:cNvCxnSpPr>
            <a:cxnSpLocks noChangeShapeType="1"/>
            <a:stCxn id="48153" idx="2"/>
            <a:endCxn id="48154" idx="1"/>
          </p:cNvCxnSpPr>
          <p:nvPr/>
        </p:nvCxnSpPr>
        <p:spPr bwMode="auto">
          <a:xfrm flipH="1">
            <a:off x="4573588" y="4364038"/>
            <a:ext cx="611187" cy="325437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63" name="AutoShape 35"/>
          <p:cNvCxnSpPr>
            <a:cxnSpLocks noChangeShapeType="1"/>
          </p:cNvCxnSpPr>
          <p:nvPr/>
        </p:nvCxnSpPr>
        <p:spPr bwMode="auto">
          <a:xfrm flipH="1" flipV="1">
            <a:off x="3708400" y="4508500"/>
            <a:ext cx="793750" cy="180975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64" name="AutoShape 36"/>
          <p:cNvCxnSpPr>
            <a:cxnSpLocks noChangeShapeType="1"/>
            <a:stCxn id="48157" idx="3"/>
            <a:endCxn id="48158" idx="2"/>
          </p:cNvCxnSpPr>
          <p:nvPr/>
        </p:nvCxnSpPr>
        <p:spPr bwMode="auto">
          <a:xfrm flipH="1" flipV="1">
            <a:off x="3600450" y="3933825"/>
            <a:ext cx="179388" cy="539750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65" name="AutoShape 37"/>
          <p:cNvCxnSpPr>
            <a:cxnSpLocks noChangeShapeType="1"/>
            <a:stCxn id="48158" idx="1"/>
            <a:endCxn id="48159" idx="2"/>
          </p:cNvCxnSpPr>
          <p:nvPr/>
        </p:nvCxnSpPr>
        <p:spPr bwMode="auto">
          <a:xfrm flipH="1" flipV="1">
            <a:off x="3600450" y="3286125"/>
            <a:ext cx="34925" cy="611188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66" name="AutoShape 38"/>
          <p:cNvCxnSpPr>
            <a:cxnSpLocks noChangeShapeType="1"/>
            <a:stCxn id="48159" idx="1"/>
            <a:endCxn id="48148" idx="2"/>
          </p:cNvCxnSpPr>
          <p:nvPr/>
        </p:nvCxnSpPr>
        <p:spPr bwMode="auto">
          <a:xfrm flipV="1">
            <a:off x="3636963" y="2779713"/>
            <a:ext cx="900112" cy="469900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8167" name="chair"/>
          <p:cNvSpPr>
            <a:spLocks noEditPoints="1" noChangeArrowheads="1"/>
          </p:cNvSpPr>
          <p:nvPr/>
        </p:nvSpPr>
        <p:spPr bwMode="auto">
          <a:xfrm>
            <a:off x="5580063" y="3141663"/>
            <a:ext cx="73025" cy="71437"/>
          </a:xfrm>
          <a:custGeom>
            <a:avLst/>
            <a:gdLst>
              <a:gd name="T0" fmla="*/ 417334 w 21600"/>
              <a:gd name="T1" fmla="*/ 0 h 21600"/>
              <a:gd name="T2" fmla="*/ 834655 w 21600"/>
              <a:gd name="T3" fmla="*/ 390694 h 21600"/>
              <a:gd name="T4" fmla="*/ 417334 w 21600"/>
              <a:gd name="T5" fmla="*/ 781379 h 21600"/>
              <a:gd name="T6" fmla="*/ 0 w 21600"/>
              <a:gd name="T7" fmla="*/ 3906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8168" name="chair"/>
          <p:cNvSpPr>
            <a:spLocks noEditPoints="1" noChangeArrowheads="1"/>
          </p:cNvSpPr>
          <p:nvPr/>
        </p:nvSpPr>
        <p:spPr bwMode="auto">
          <a:xfrm flipH="1">
            <a:off x="5940425" y="3860800"/>
            <a:ext cx="69850" cy="122238"/>
          </a:xfrm>
          <a:custGeom>
            <a:avLst/>
            <a:gdLst>
              <a:gd name="T0" fmla="*/ 365225 w 21600"/>
              <a:gd name="T1" fmla="*/ 0 h 21600"/>
              <a:gd name="T2" fmla="*/ 730453 w 21600"/>
              <a:gd name="T3" fmla="*/ 1957410 h 21600"/>
              <a:gd name="T4" fmla="*/ 365225 w 21600"/>
              <a:gd name="T5" fmla="*/ 3914813 h 21600"/>
              <a:gd name="T6" fmla="*/ 0 w 21600"/>
              <a:gd name="T7" fmla="*/ 1957410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8169" name="chair"/>
          <p:cNvSpPr>
            <a:spLocks noEditPoints="1" noChangeArrowheads="1"/>
          </p:cNvSpPr>
          <p:nvPr/>
        </p:nvSpPr>
        <p:spPr bwMode="auto">
          <a:xfrm>
            <a:off x="5651500" y="4652963"/>
            <a:ext cx="144463" cy="73025"/>
          </a:xfrm>
          <a:custGeom>
            <a:avLst/>
            <a:gdLst>
              <a:gd name="T0" fmla="*/ 3230989 w 21600"/>
              <a:gd name="T1" fmla="*/ 0 h 21600"/>
              <a:gd name="T2" fmla="*/ 6461930 w 21600"/>
              <a:gd name="T3" fmla="*/ 417334 h 21600"/>
              <a:gd name="T4" fmla="*/ 323098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8170" name="chair"/>
          <p:cNvSpPr>
            <a:spLocks noEditPoints="1" noChangeArrowheads="1"/>
          </p:cNvSpPr>
          <p:nvPr/>
        </p:nvSpPr>
        <p:spPr bwMode="auto">
          <a:xfrm>
            <a:off x="4500563" y="5300663"/>
            <a:ext cx="144462" cy="144462"/>
          </a:xfrm>
          <a:custGeom>
            <a:avLst/>
            <a:gdLst>
              <a:gd name="T0" fmla="*/ 3230899 w 21600"/>
              <a:gd name="T1" fmla="*/ 0 h 21600"/>
              <a:gd name="T2" fmla="*/ 6461799 w 21600"/>
              <a:gd name="T3" fmla="*/ 3230899 h 21600"/>
              <a:gd name="T4" fmla="*/ 3230899 w 21600"/>
              <a:gd name="T5" fmla="*/ 6461799 h 21600"/>
              <a:gd name="T6" fmla="*/ 0 w 21600"/>
              <a:gd name="T7" fmla="*/ 3230899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8171" name="chair"/>
          <p:cNvSpPr>
            <a:spLocks noEditPoints="1" noChangeArrowheads="1"/>
          </p:cNvSpPr>
          <p:nvPr/>
        </p:nvSpPr>
        <p:spPr bwMode="auto">
          <a:xfrm>
            <a:off x="3132138" y="4724400"/>
            <a:ext cx="144462" cy="142875"/>
          </a:xfrm>
          <a:custGeom>
            <a:avLst/>
            <a:gdLst>
              <a:gd name="T0" fmla="*/ 3230899 w 21600"/>
              <a:gd name="T1" fmla="*/ 0 h 21600"/>
              <a:gd name="T2" fmla="*/ 6461799 w 21600"/>
              <a:gd name="T3" fmla="*/ 3125609 h 21600"/>
              <a:gd name="T4" fmla="*/ 3230899 w 21600"/>
              <a:gd name="T5" fmla="*/ 6251172 h 21600"/>
              <a:gd name="T6" fmla="*/ 0 w 21600"/>
              <a:gd name="T7" fmla="*/ 3125609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8172" name="chair"/>
          <p:cNvSpPr>
            <a:spLocks noEditPoints="1" noChangeArrowheads="1"/>
          </p:cNvSpPr>
          <p:nvPr/>
        </p:nvSpPr>
        <p:spPr bwMode="auto">
          <a:xfrm flipV="1">
            <a:off x="2771775" y="3860800"/>
            <a:ext cx="144463" cy="73025"/>
          </a:xfrm>
          <a:custGeom>
            <a:avLst/>
            <a:gdLst>
              <a:gd name="T0" fmla="*/ 3230989 w 21600"/>
              <a:gd name="T1" fmla="*/ 0 h 21600"/>
              <a:gd name="T2" fmla="*/ 6461930 w 21600"/>
              <a:gd name="T3" fmla="*/ 417334 h 21600"/>
              <a:gd name="T4" fmla="*/ 323098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48173" name="chair"/>
          <p:cNvSpPr>
            <a:spLocks noEditPoints="1" noChangeArrowheads="1"/>
          </p:cNvSpPr>
          <p:nvPr/>
        </p:nvSpPr>
        <p:spPr bwMode="auto">
          <a:xfrm>
            <a:off x="2987675" y="2852738"/>
            <a:ext cx="71438" cy="71437"/>
          </a:xfrm>
          <a:custGeom>
            <a:avLst/>
            <a:gdLst>
              <a:gd name="T0" fmla="*/ 390706 w 21600"/>
              <a:gd name="T1" fmla="*/ 0 h 21600"/>
              <a:gd name="T2" fmla="*/ 781413 w 21600"/>
              <a:gd name="T3" fmla="*/ 390694 h 21600"/>
              <a:gd name="T4" fmla="*/ 390706 w 21600"/>
              <a:gd name="T5" fmla="*/ 781379 h 21600"/>
              <a:gd name="T6" fmla="*/ 0 w 21600"/>
              <a:gd name="T7" fmla="*/ 3906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cxnSp>
        <p:nvCxnSpPr>
          <p:cNvPr id="48174" name="AutoShape 46"/>
          <p:cNvCxnSpPr>
            <a:cxnSpLocks noChangeShapeType="1"/>
            <a:stCxn id="48148" idx="2"/>
            <a:endCxn id="48167" idx="1"/>
          </p:cNvCxnSpPr>
          <p:nvPr/>
        </p:nvCxnSpPr>
        <p:spPr bwMode="auto">
          <a:xfrm>
            <a:off x="4537075" y="2779713"/>
            <a:ext cx="1116013" cy="398462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75" name="AutoShape 47"/>
          <p:cNvCxnSpPr>
            <a:cxnSpLocks noChangeShapeType="1"/>
            <a:stCxn id="48167" idx="2"/>
            <a:endCxn id="48168" idx="3"/>
          </p:cNvCxnSpPr>
          <p:nvPr/>
        </p:nvCxnSpPr>
        <p:spPr bwMode="auto">
          <a:xfrm>
            <a:off x="5616575" y="3213100"/>
            <a:ext cx="393700" cy="708025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76" name="AutoShape 48"/>
          <p:cNvCxnSpPr>
            <a:cxnSpLocks noChangeShapeType="1"/>
            <a:stCxn id="48168" idx="2"/>
            <a:endCxn id="48169" idx="2"/>
          </p:cNvCxnSpPr>
          <p:nvPr/>
        </p:nvCxnSpPr>
        <p:spPr bwMode="auto">
          <a:xfrm flipH="1">
            <a:off x="5724525" y="3983038"/>
            <a:ext cx="250825" cy="742950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77" name="AutoShape 49"/>
          <p:cNvCxnSpPr>
            <a:cxnSpLocks noChangeShapeType="1"/>
            <a:stCxn id="48169" idx="2"/>
            <a:endCxn id="48170" idx="1"/>
          </p:cNvCxnSpPr>
          <p:nvPr/>
        </p:nvCxnSpPr>
        <p:spPr bwMode="auto">
          <a:xfrm flipH="1">
            <a:off x="4645025" y="4725988"/>
            <a:ext cx="1079500" cy="647700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78" name="AutoShape 50"/>
          <p:cNvCxnSpPr>
            <a:cxnSpLocks noChangeShapeType="1"/>
            <a:stCxn id="48170" idx="3"/>
            <a:endCxn id="48171" idx="2"/>
          </p:cNvCxnSpPr>
          <p:nvPr/>
        </p:nvCxnSpPr>
        <p:spPr bwMode="auto">
          <a:xfrm flipH="1" flipV="1">
            <a:off x="3205163" y="4867275"/>
            <a:ext cx="1295400" cy="506413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79" name="AutoShape 51"/>
          <p:cNvCxnSpPr>
            <a:cxnSpLocks noChangeShapeType="1"/>
            <a:stCxn id="48171" idx="3"/>
          </p:cNvCxnSpPr>
          <p:nvPr/>
        </p:nvCxnSpPr>
        <p:spPr bwMode="auto">
          <a:xfrm flipH="1" flipV="1">
            <a:off x="2843213" y="3860800"/>
            <a:ext cx="288925" cy="935038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80" name="AutoShape 52"/>
          <p:cNvCxnSpPr>
            <a:cxnSpLocks noChangeShapeType="1"/>
            <a:stCxn id="48172" idx="1"/>
            <a:endCxn id="48173" idx="2"/>
          </p:cNvCxnSpPr>
          <p:nvPr/>
        </p:nvCxnSpPr>
        <p:spPr bwMode="auto">
          <a:xfrm flipV="1">
            <a:off x="2916238" y="2924175"/>
            <a:ext cx="107950" cy="973138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181" name="AutoShape 53"/>
          <p:cNvCxnSpPr>
            <a:cxnSpLocks noChangeShapeType="1"/>
            <a:stCxn id="48173" idx="1"/>
            <a:endCxn id="48149" idx="2"/>
          </p:cNvCxnSpPr>
          <p:nvPr/>
        </p:nvCxnSpPr>
        <p:spPr bwMode="auto">
          <a:xfrm flipV="1">
            <a:off x="3059113" y="2278063"/>
            <a:ext cx="1512887" cy="611187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8657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188913"/>
            <a:ext cx="7632725" cy="576262"/>
          </a:xfrm>
        </p:spPr>
        <p:txBody>
          <a:bodyPr/>
          <a:lstStyle/>
          <a:p>
            <a:r>
              <a:rPr lang="fr-FR" sz="4000" dirty="0" smtClean="0">
                <a:solidFill>
                  <a:schemeClr val="bg1"/>
                </a:solidFill>
              </a:rPr>
              <a:t>Liens avec actions existantes</a:t>
            </a:r>
          </a:p>
        </p:txBody>
      </p:sp>
      <p:graphicFrame>
        <p:nvGraphicFramePr>
          <p:cNvPr id="126979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9399275"/>
              </p:ext>
            </p:extLst>
          </p:nvPr>
        </p:nvGraphicFramePr>
        <p:xfrm>
          <a:off x="457200" y="1196975"/>
          <a:ext cx="8223250" cy="5400675"/>
        </p:xfrm>
        <a:graphic>
          <a:graphicData uri="http://schemas.openxmlformats.org/drawingml/2006/table">
            <a:tbl>
              <a:tblPr/>
              <a:tblGrid>
                <a:gridCol w="4111625"/>
                <a:gridCol w="4111625"/>
              </a:tblGrid>
              <a:tr h="2670175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8- Faire le bilan du cycle et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préparer le suivant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7- Co-évaluer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ex-post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1- Mobiliser/organiser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2- Co-définir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l’objectif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de progrès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(Bien-Etre)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de Tous)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</a:t>
                      </a:r>
                      <a:r>
                        <a:rPr kumimoji="0" lang="fr-F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Constituion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F0" charset="0"/>
                        </a:rPr>
                        <a:t>1ère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Groupe de      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F0" charset="0"/>
                        </a:rPr>
                        <a:t>réunion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Coordi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Nation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9966"/>
                        </a:solidFill>
                        <a:effectLst/>
                        <a:latin typeface="F0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0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6- Réaliser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ensemble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synthèse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5- Co-décider/s’engager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    3-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Co-évaluer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F0" charset="0"/>
                        </a:rPr>
                        <a:t> 2ème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ex-ante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9900"/>
                          </a:solidFill>
                          <a:effectLst/>
                          <a:latin typeface="F0" charset="0"/>
                        </a:rPr>
                        <a:t> Réunion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F0" charset="0"/>
                        </a:rPr>
                        <a:t>Actions/projets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5">
                              <a:lumMod val="25000"/>
                            </a:schemeClr>
                          </a:solidFill>
                          <a:effectLst/>
                          <a:latin typeface="F0" charset="0"/>
                        </a:rPr>
                        <a:t>                   existants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4- Projeter/comparer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468313" y="1196975"/>
            <a:ext cx="8207375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V="1">
            <a:off x="468313" y="1160462"/>
            <a:ext cx="8207375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53264" name="AutoShape 16"/>
          <p:cNvCxnSpPr>
            <a:cxnSpLocks noChangeShapeType="1"/>
            <a:stCxn id="53263" idx="1"/>
            <a:endCxn id="53263" idx="1"/>
          </p:cNvCxnSpPr>
          <p:nvPr/>
        </p:nvCxnSpPr>
        <p:spPr bwMode="auto">
          <a:xfrm rot="5400000">
            <a:off x="8675688" y="1160462"/>
            <a:ext cx="12700" cy="12700"/>
          </a:xfrm>
          <a:prstGeom prst="curvedConnector3">
            <a:avLst>
              <a:gd name="adj1" fmla="val 44325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5" name="AutoShape 17"/>
          <p:cNvCxnSpPr>
            <a:cxnSpLocks noChangeShapeType="1"/>
            <a:stCxn id="53263" idx="1"/>
            <a:endCxn id="53263" idx="1"/>
          </p:cNvCxnSpPr>
          <p:nvPr/>
        </p:nvCxnSpPr>
        <p:spPr bwMode="auto">
          <a:xfrm rot="5400000">
            <a:off x="8675688" y="1160462"/>
            <a:ext cx="12700" cy="12700"/>
          </a:xfrm>
          <a:prstGeom prst="curvedConnector3">
            <a:avLst>
              <a:gd name="adj1" fmla="val 44325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6" name="AutoShape 18"/>
          <p:cNvCxnSpPr>
            <a:cxnSpLocks noChangeShapeType="1"/>
            <a:stCxn id="53263" idx="1"/>
            <a:endCxn id="53263" idx="1"/>
          </p:cNvCxnSpPr>
          <p:nvPr/>
        </p:nvCxnSpPr>
        <p:spPr bwMode="auto">
          <a:xfrm rot="5400000">
            <a:off x="8675688" y="1160462"/>
            <a:ext cx="12700" cy="12700"/>
          </a:xfrm>
          <a:prstGeom prst="curvedConnector3">
            <a:avLst>
              <a:gd name="adj1" fmla="val 44325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267" name="chair"/>
          <p:cNvSpPr>
            <a:spLocks noEditPoints="1" noChangeArrowheads="1"/>
          </p:cNvSpPr>
          <p:nvPr/>
        </p:nvSpPr>
        <p:spPr bwMode="auto">
          <a:xfrm>
            <a:off x="4500563" y="2708275"/>
            <a:ext cx="73025" cy="71438"/>
          </a:xfrm>
          <a:custGeom>
            <a:avLst/>
            <a:gdLst>
              <a:gd name="T0" fmla="*/ 417334 w 21600"/>
              <a:gd name="T1" fmla="*/ 0 h 21600"/>
              <a:gd name="T2" fmla="*/ 834655 w 21600"/>
              <a:gd name="T3" fmla="*/ 390706 h 21600"/>
              <a:gd name="T4" fmla="*/ 417334 w 21600"/>
              <a:gd name="T5" fmla="*/ 781413 h 21600"/>
              <a:gd name="T6" fmla="*/ 0 w 21600"/>
              <a:gd name="T7" fmla="*/ 3907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68" name="chair"/>
          <p:cNvSpPr>
            <a:spLocks noEditPoints="1" noChangeArrowheads="1"/>
          </p:cNvSpPr>
          <p:nvPr/>
        </p:nvSpPr>
        <p:spPr bwMode="auto">
          <a:xfrm>
            <a:off x="4500563" y="2205038"/>
            <a:ext cx="142875" cy="73025"/>
          </a:xfrm>
          <a:custGeom>
            <a:avLst/>
            <a:gdLst>
              <a:gd name="T0" fmla="*/ 3125609 w 21600"/>
              <a:gd name="T1" fmla="*/ 0 h 21600"/>
              <a:gd name="T2" fmla="*/ 6251172 w 21600"/>
              <a:gd name="T3" fmla="*/ 417334 h 21600"/>
              <a:gd name="T4" fmla="*/ 312560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69" name="chair"/>
          <p:cNvSpPr>
            <a:spLocks noEditPoints="1" noChangeArrowheads="1"/>
          </p:cNvSpPr>
          <p:nvPr/>
        </p:nvSpPr>
        <p:spPr bwMode="auto">
          <a:xfrm>
            <a:off x="4572000" y="3860800"/>
            <a:ext cx="71438" cy="71438"/>
          </a:xfrm>
          <a:custGeom>
            <a:avLst/>
            <a:gdLst>
              <a:gd name="T0" fmla="*/ 390706 w 21600"/>
              <a:gd name="T1" fmla="*/ 0 h 21600"/>
              <a:gd name="T2" fmla="*/ 781413 w 21600"/>
              <a:gd name="T3" fmla="*/ 390706 h 21600"/>
              <a:gd name="T4" fmla="*/ 390706 w 21600"/>
              <a:gd name="T5" fmla="*/ 781413 h 21600"/>
              <a:gd name="T6" fmla="*/ 0 w 21600"/>
              <a:gd name="T7" fmla="*/ 3907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0" name="chair"/>
          <p:cNvSpPr>
            <a:spLocks noEditPoints="1" noChangeArrowheads="1"/>
          </p:cNvSpPr>
          <p:nvPr/>
        </p:nvSpPr>
        <p:spPr bwMode="auto">
          <a:xfrm>
            <a:off x="5580063" y="3141663"/>
            <a:ext cx="73025" cy="71437"/>
          </a:xfrm>
          <a:custGeom>
            <a:avLst/>
            <a:gdLst>
              <a:gd name="T0" fmla="*/ 417334 w 21600"/>
              <a:gd name="T1" fmla="*/ 0 h 21600"/>
              <a:gd name="T2" fmla="*/ 834655 w 21600"/>
              <a:gd name="T3" fmla="*/ 390694 h 21600"/>
              <a:gd name="T4" fmla="*/ 417334 w 21600"/>
              <a:gd name="T5" fmla="*/ 781379 h 21600"/>
              <a:gd name="T6" fmla="*/ 0 w 21600"/>
              <a:gd name="T7" fmla="*/ 3906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1" name="chair"/>
          <p:cNvSpPr>
            <a:spLocks noEditPoints="1" noChangeArrowheads="1"/>
          </p:cNvSpPr>
          <p:nvPr/>
        </p:nvSpPr>
        <p:spPr bwMode="auto">
          <a:xfrm flipH="1">
            <a:off x="5940425" y="3860800"/>
            <a:ext cx="69850" cy="122238"/>
          </a:xfrm>
          <a:custGeom>
            <a:avLst/>
            <a:gdLst>
              <a:gd name="T0" fmla="*/ 365225 w 21600"/>
              <a:gd name="T1" fmla="*/ 0 h 21600"/>
              <a:gd name="T2" fmla="*/ 730453 w 21600"/>
              <a:gd name="T3" fmla="*/ 1957410 h 21600"/>
              <a:gd name="T4" fmla="*/ 365225 w 21600"/>
              <a:gd name="T5" fmla="*/ 3914813 h 21600"/>
              <a:gd name="T6" fmla="*/ 0 w 21600"/>
              <a:gd name="T7" fmla="*/ 1957410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2" name="chair"/>
          <p:cNvSpPr>
            <a:spLocks noEditPoints="1" noChangeArrowheads="1"/>
          </p:cNvSpPr>
          <p:nvPr/>
        </p:nvSpPr>
        <p:spPr bwMode="auto">
          <a:xfrm>
            <a:off x="5651500" y="4652963"/>
            <a:ext cx="144463" cy="73025"/>
          </a:xfrm>
          <a:custGeom>
            <a:avLst/>
            <a:gdLst>
              <a:gd name="T0" fmla="*/ 3230989 w 21600"/>
              <a:gd name="T1" fmla="*/ 0 h 21600"/>
              <a:gd name="T2" fmla="*/ 6461930 w 21600"/>
              <a:gd name="T3" fmla="*/ 417334 h 21600"/>
              <a:gd name="T4" fmla="*/ 323098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3" name="chair"/>
          <p:cNvSpPr>
            <a:spLocks noEditPoints="1" noChangeArrowheads="1"/>
          </p:cNvSpPr>
          <p:nvPr/>
        </p:nvSpPr>
        <p:spPr bwMode="auto">
          <a:xfrm>
            <a:off x="4500563" y="5300663"/>
            <a:ext cx="144462" cy="144462"/>
          </a:xfrm>
          <a:custGeom>
            <a:avLst/>
            <a:gdLst>
              <a:gd name="T0" fmla="*/ 3230899 w 21600"/>
              <a:gd name="T1" fmla="*/ 0 h 21600"/>
              <a:gd name="T2" fmla="*/ 6461799 w 21600"/>
              <a:gd name="T3" fmla="*/ 3230899 h 21600"/>
              <a:gd name="T4" fmla="*/ 3230899 w 21600"/>
              <a:gd name="T5" fmla="*/ 6461799 h 21600"/>
              <a:gd name="T6" fmla="*/ 0 w 21600"/>
              <a:gd name="T7" fmla="*/ 3230899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4" name="chair"/>
          <p:cNvSpPr>
            <a:spLocks noEditPoints="1" noChangeArrowheads="1"/>
          </p:cNvSpPr>
          <p:nvPr/>
        </p:nvSpPr>
        <p:spPr bwMode="auto">
          <a:xfrm>
            <a:off x="3132138" y="4724400"/>
            <a:ext cx="144462" cy="142875"/>
          </a:xfrm>
          <a:custGeom>
            <a:avLst/>
            <a:gdLst>
              <a:gd name="T0" fmla="*/ 3230899 w 21600"/>
              <a:gd name="T1" fmla="*/ 0 h 21600"/>
              <a:gd name="T2" fmla="*/ 6461799 w 21600"/>
              <a:gd name="T3" fmla="*/ 3125609 h 21600"/>
              <a:gd name="T4" fmla="*/ 3230899 w 21600"/>
              <a:gd name="T5" fmla="*/ 6251172 h 21600"/>
              <a:gd name="T6" fmla="*/ 0 w 21600"/>
              <a:gd name="T7" fmla="*/ 3125609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5" name="chair"/>
          <p:cNvSpPr>
            <a:spLocks noEditPoints="1" noChangeArrowheads="1"/>
          </p:cNvSpPr>
          <p:nvPr/>
        </p:nvSpPr>
        <p:spPr bwMode="auto">
          <a:xfrm flipV="1">
            <a:off x="2771775" y="3860800"/>
            <a:ext cx="144463" cy="73025"/>
          </a:xfrm>
          <a:custGeom>
            <a:avLst/>
            <a:gdLst>
              <a:gd name="T0" fmla="*/ 3230989 w 21600"/>
              <a:gd name="T1" fmla="*/ 0 h 21600"/>
              <a:gd name="T2" fmla="*/ 6461930 w 21600"/>
              <a:gd name="T3" fmla="*/ 417334 h 21600"/>
              <a:gd name="T4" fmla="*/ 323098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6" name="chair"/>
          <p:cNvSpPr>
            <a:spLocks noEditPoints="1" noChangeArrowheads="1"/>
          </p:cNvSpPr>
          <p:nvPr/>
        </p:nvSpPr>
        <p:spPr bwMode="auto">
          <a:xfrm>
            <a:off x="2987675" y="2852738"/>
            <a:ext cx="71438" cy="71437"/>
          </a:xfrm>
          <a:custGeom>
            <a:avLst/>
            <a:gdLst>
              <a:gd name="T0" fmla="*/ 390706 w 21600"/>
              <a:gd name="T1" fmla="*/ 0 h 21600"/>
              <a:gd name="T2" fmla="*/ 781413 w 21600"/>
              <a:gd name="T3" fmla="*/ 390694 h 21600"/>
              <a:gd name="T4" fmla="*/ 390706 w 21600"/>
              <a:gd name="T5" fmla="*/ 781379 h 21600"/>
              <a:gd name="T6" fmla="*/ 0 w 21600"/>
              <a:gd name="T7" fmla="*/ 3906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cxnSp>
        <p:nvCxnSpPr>
          <p:cNvPr id="53277" name="AutoShape 46"/>
          <p:cNvCxnSpPr>
            <a:cxnSpLocks noChangeShapeType="1"/>
            <a:stCxn id="53267" idx="2"/>
            <a:endCxn id="53270" idx="1"/>
          </p:cNvCxnSpPr>
          <p:nvPr/>
        </p:nvCxnSpPr>
        <p:spPr bwMode="auto">
          <a:xfrm>
            <a:off x="4537075" y="2779713"/>
            <a:ext cx="1116013" cy="398462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8" name="AutoShape 47"/>
          <p:cNvCxnSpPr>
            <a:cxnSpLocks noChangeShapeType="1"/>
            <a:stCxn id="53270" idx="2"/>
            <a:endCxn id="53271" idx="3"/>
          </p:cNvCxnSpPr>
          <p:nvPr/>
        </p:nvCxnSpPr>
        <p:spPr bwMode="auto">
          <a:xfrm>
            <a:off x="5616575" y="3213100"/>
            <a:ext cx="393700" cy="708025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9" name="AutoShape 48"/>
          <p:cNvCxnSpPr>
            <a:cxnSpLocks noChangeShapeType="1"/>
            <a:stCxn id="53271" idx="2"/>
            <a:endCxn id="53272" idx="2"/>
          </p:cNvCxnSpPr>
          <p:nvPr/>
        </p:nvCxnSpPr>
        <p:spPr bwMode="auto">
          <a:xfrm flipH="1">
            <a:off x="5724525" y="3983038"/>
            <a:ext cx="250825" cy="742950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0" name="AutoShape 49"/>
          <p:cNvCxnSpPr>
            <a:cxnSpLocks noChangeShapeType="1"/>
            <a:stCxn id="53272" idx="2"/>
            <a:endCxn id="53273" idx="1"/>
          </p:cNvCxnSpPr>
          <p:nvPr/>
        </p:nvCxnSpPr>
        <p:spPr bwMode="auto">
          <a:xfrm flipH="1">
            <a:off x="4645025" y="4725988"/>
            <a:ext cx="1079500" cy="647700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1" name="AutoShape 50"/>
          <p:cNvCxnSpPr>
            <a:cxnSpLocks noChangeShapeType="1"/>
            <a:stCxn id="53273" idx="3"/>
            <a:endCxn id="53274" idx="2"/>
          </p:cNvCxnSpPr>
          <p:nvPr/>
        </p:nvCxnSpPr>
        <p:spPr bwMode="auto">
          <a:xfrm flipH="1" flipV="1">
            <a:off x="3205163" y="4867275"/>
            <a:ext cx="1295400" cy="506413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2" name="AutoShape 51"/>
          <p:cNvCxnSpPr>
            <a:cxnSpLocks noChangeShapeType="1"/>
            <a:stCxn id="53274" idx="3"/>
          </p:cNvCxnSpPr>
          <p:nvPr/>
        </p:nvCxnSpPr>
        <p:spPr bwMode="auto">
          <a:xfrm flipH="1" flipV="1">
            <a:off x="2843213" y="3860800"/>
            <a:ext cx="288925" cy="935038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3" name="AutoShape 52"/>
          <p:cNvCxnSpPr>
            <a:cxnSpLocks noChangeShapeType="1"/>
            <a:stCxn id="53275" idx="1"/>
            <a:endCxn id="53276" idx="2"/>
          </p:cNvCxnSpPr>
          <p:nvPr/>
        </p:nvCxnSpPr>
        <p:spPr bwMode="auto">
          <a:xfrm flipV="1">
            <a:off x="2916238" y="2924175"/>
            <a:ext cx="107950" cy="973138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4" name="AutoShape 53"/>
          <p:cNvCxnSpPr>
            <a:cxnSpLocks noChangeShapeType="1"/>
            <a:stCxn id="53276" idx="1"/>
            <a:endCxn id="53268" idx="2"/>
          </p:cNvCxnSpPr>
          <p:nvPr/>
        </p:nvCxnSpPr>
        <p:spPr bwMode="auto">
          <a:xfrm flipV="1">
            <a:off x="3059113" y="2278063"/>
            <a:ext cx="1512887" cy="611187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Arc plein 1"/>
          <p:cNvSpPr/>
          <p:nvPr/>
        </p:nvSpPr>
        <p:spPr bwMode="auto">
          <a:xfrm rot="9265994">
            <a:off x="2811453" y="3273751"/>
            <a:ext cx="3751873" cy="2301472"/>
          </a:xfrm>
          <a:prstGeom prst="blockArc">
            <a:avLst>
              <a:gd name="adj1" fmla="val 10454261"/>
              <a:gd name="adj2" fmla="val 21102561"/>
              <a:gd name="adj3" fmla="val 23929"/>
            </a:avLst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Trapèze 5"/>
          <p:cNvSpPr/>
          <p:nvPr/>
        </p:nvSpPr>
        <p:spPr bwMode="auto">
          <a:xfrm rot="14919562">
            <a:off x="5617296" y="3038190"/>
            <a:ext cx="569998" cy="519817"/>
          </a:xfrm>
          <a:prstGeom prst="trapezoid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7" name="Connecteur en arc 6"/>
          <p:cNvCxnSpPr/>
          <p:nvPr/>
        </p:nvCxnSpPr>
        <p:spPr bwMode="auto">
          <a:xfrm flipV="1">
            <a:off x="3276600" y="3141663"/>
            <a:ext cx="2698750" cy="2159002"/>
          </a:xfrm>
          <a:prstGeom prst="curvedConnector3">
            <a:avLst>
              <a:gd name="adj1" fmla="val 90915"/>
            </a:avLst>
          </a:prstGeom>
          <a:solidFill>
            <a:schemeClr val="accent1"/>
          </a:solidFill>
          <a:ln w="571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AutoShape 28"/>
          <p:cNvCxnSpPr>
            <a:cxnSpLocks noChangeShapeType="1"/>
          </p:cNvCxnSpPr>
          <p:nvPr/>
        </p:nvCxnSpPr>
        <p:spPr bwMode="auto">
          <a:xfrm flipV="1">
            <a:off x="4572000" y="3282950"/>
            <a:ext cx="1588" cy="614363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AutoShape 23"/>
          <p:cNvCxnSpPr>
            <a:cxnSpLocks noChangeShapeType="1"/>
          </p:cNvCxnSpPr>
          <p:nvPr/>
        </p:nvCxnSpPr>
        <p:spPr bwMode="auto">
          <a:xfrm>
            <a:off x="4573588" y="3282950"/>
            <a:ext cx="646112" cy="254000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AutoShape 32"/>
          <p:cNvCxnSpPr>
            <a:cxnSpLocks noChangeShapeType="1"/>
          </p:cNvCxnSpPr>
          <p:nvPr/>
        </p:nvCxnSpPr>
        <p:spPr bwMode="auto">
          <a:xfrm>
            <a:off x="5256213" y="3571875"/>
            <a:ext cx="0" cy="217488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AutoShape 33"/>
          <p:cNvCxnSpPr>
            <a:cxnSpLocks noChangeShapeType="1"/>
          </p:cNvCxnSpPr>
          <p:nvPr/>
        </p:nvCxnSpPr>
        <p:spPr bwMode="auto">
          <a:xfrm flipH="1">
            <a:off x="5184775" y="3862388"/>
            <a:ext cx="71438" cy="501650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4" name="AutoShape 34"/>
          <p:cNvCxnSpPr>
            <a:cxnSpLocks noChangeShapeType="1"/>
          </p:cNvCxnSpPr>
          <p:nvPr/>
        </p:nvCxnSpPr>
        <p:spPr bwMode="auto">
          <a:xfrm flipH="1">
            <a:off x="4573588" y="4364038"/>
            <a:ext cx="611187" cy="325437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AutoShape 35"/>
          <p:cNvCxnSpPr>
            <a:cxnSpLocks noChangeShapeType="1"/>
          </p:cNvCxnSpPr>
          <p:nvPr/>
        </p:nvCxnSpPr>
        <p:spPr bwMode="auto">
          <a:xfrm flipH="1" flipV="1">
            <a:off x="3708400" y="4508500"/>
            <a:ext cx="793750" cy="180975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6" name="AutoShape 36"/>
          <p:cNvCxnSpPr>
            <a:cxnSpLocks noChangeShapeType="1"/>
          </p:cNvCxnSpPr>
          <p:nvPr/>
        </p:nvCxnSpPr>
        <p:spPr bwMode="auto">
          <a:xfrm flipH="1" flipV="1">
            <a:off x="3600450" y="3933825"/>
            <a:ext cx="179388" cy="539750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AutoShape 37"/>
          <p:cNvCxnSpPr>
            <a:cxnSpLocks noChangeShapeType="1"/>
          </p:cNvCxnSpPr>
          <p:nvPr/>
        </p:nvCxnSpPr>
        <p:spPr bwMode="auto">
          <a:xfrm flipH="1" flipV="1">
            <a:off x="3600450" y="3286125"/>
            <a:ext cx="34925" cy="611188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AutoShape 38"/>
          <p:cNvCxnSpPr>
            <a:cxnSpLocks noChangeShapeType="1"/>
          </p:cNvCxnSpPr>
          <p:nvPr/>
        </p:nvCxnSpPr>
        <p:spPr bwMode="auto">
          <a:xfrm flipV="1">
            <a:off x="3636963" y="2779713"/>
            <a:ext cx="900112" cy="469900"/>
          </a:xfrm>
          <a:prstGeom prst="straightConnector1">
            <a:avLst/>
          </a:prstGeom>
          <a:noFill/>
          <a:ln w="57150">
            <a:solidFill>
              <a:srgbClr val="FF33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Arc plein 2"/>
          <p:cNvSpPr/>
          <p:nvPr/>
        </p:nvSpPr>
        <p:spPr bwMode="auto">
          <a:xfrm rot="8468574">
            <a:off x="2290208" y="3546930"/>
            <a:ext cx="5294126" cy="2546505"/>
          </a:xfrm>
          <a:prstGeom prst="blockArc">
            <a:avLst>
              <a:gd name="adj1" fmla="val 9703642"/>
              <a:gd name="adj2" fmla="val 1099162"/>
              <a:gd name="adj3" fmla="val 12975"/>
            </a:avLst>
          </a:prstGeom>
          <a:solidFill>
            <a:srgbClr val="FFCC99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4" name="Trapèze 3"/>
          <p:cNvSpPr/>
          <p:nvPr/>
        </p:nvSpPr>
        <p:spPr bwMode="auto">
          <a:xfrm rot="2943639">
            <a:off x="2651921" y="4794696"/>
            <a:ext cx="744754" cy="976064"/>
          </a:xfrm>
          <a:prstGeom prst="trapezoid">
            <a:avLst/>
          </a:prstGeom>
          <a:noFill/>
          <a:ln w="381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noFill/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4713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188913"/>
            <a:ext cx="7272338" cy="576262"/>
          </a:xfrm>
        </p:spPr>
        <p:txBody>
          <a:bodyPr/>
          <a:lstStyle/>
          <a:p>
            <a:r>
              <a:rPr lang="fr-FR" sz="4000" dirty="0">
                <a:solidFill>
                  <a:schemeClr val="bg1"/>
                </a:solidFill>
              </a:rPr>
              <a:t>C</a:t>
            </a:r>
            <a:r>
              <a:rPr lang="fr-FR" sz="4000" dirty="0" smtClean="0">
                <a:solidFill>
                  <a:schemeClr val="bg1"/>
                </a:solidFill>
              </a:rPr>
              <a:t>ycle de progrès vers le BET</a:t>
            </a:r>
          </a:p>
        </p:txBody>
      </p:sp>
      <p:graphicFrame>
        <p:nvGraphicFramePr>
          <p:cNvPr id="126979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9054221"/>
              </p:ext>
            </p:extLst>
          </p:nvPr>
        </p:nvGraphicFramePr>
        <p:xfrm>
          <a:off x="457200" y="1196975"/>
          <a:ext cx="8223250" cy="5400675"/>
        </p:xfrm>
        <a:graphic>
          <a:graphicData uri="http://schemas.openxmlformats.org/drawingml/2006/table">
            <a:tbl>
              <a:tblPr/>
              <a:tblGrid>
                <a:gridCol w="4111625"/>
                <a:gridCol w="4111625"/>
              </a:tblGrid>
              <a:tr h="2670175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8- Faire le bilan du cycle et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préparer le suivant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7- Co-évaluer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ex-post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1- Mobiliser/organiser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2- Co-définir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l’objectif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de progrès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(Bien-Etre)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de Tous)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</a:t>
                      </a:r>
                      <a:r>
                        <a:rPr kumimoji="0" lang="fr-F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Constituion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F0" charset="0"/>
                        </a:rPr>
                        <a:t>1ère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Groupe de      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F0" charset="0"/>
                        </a:rPr>
                        <a:t>réunion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Coordi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Nation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9966"/>
                        </a:solidFill>
                        <a:effectLst/>
                        <a:latin typeface="F0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0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6- Réaliser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ensemble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5- Co-décider/s’engager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    3-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Co-évaluer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    ex-ante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</a:t>
                      </a: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669900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4- Projeter/comparer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468313" y="1196975"/>
            <a:ext cx="8207375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V="1">
            <a:off x="468313" y="1160462"/>
            <a:ext cx="8207375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53264" name="AutoShape 16"/>
          <p:cNvCxnSpPr>
            <a:cxnSpLocks noChangeShapeType="1"/>
            <a:stCxn id="53263" idx="1"/>
            <a:endCxn id="53263" idx="1"/>
          </p:cNvCxnSpPr>
          <p:nvPr/>
        </p:nvCxnSpPr>
        <p:spPr bwMode="auto">
          <a:xfrm rot="5400000">
            <a:off x="8675688" y="1160462"/>
            <a:ext cx="12700" cy="12700"/>
          </a:xfrm>
          <a:prstGeom prst="curvedConnector3">
            <a:avLst>
              <a:gd name="adj1" fmla="val 44325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5" name="AutoShape 17"/>
          <p:cNvCxnSpPr>
            <a:cxnSpLocks noChangeShapeType="1"/>
            <a:stCxn id="53263" idx="1"/>
            <a:endCxn id="53263" idx="1"/>
          </p:cNvCxnSpPr>
          <p:nvPr/>
        </p:nvCxnSpPr>
        <p:spPr bwMode="auto">
          <a:xfrm rot="5400000">
            <a:off x="8675688" y="1160462"/>
            <a:ext cx="12700" cy="12700"/>
          </a:xfrm>
          <a:prstGeom prst="curvedConnector3">
            <a:avLst>
              <a:gd name="adj1" fmla="val 44325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6" name="AutoShape 18"/>
          <p:cNvCxnSpPr>
            <a:cxnSpLocks noChangeShapeType="1"/>
            <a:stCxn id="53263" idx="1"/>
            <a:endCxn id="53263" idx="1"/>
          </p:cNvCxnSpPr>
          <p:nvPr/>
        </p:nvCxnSpPr>
        <p:spPr bwMode="auto">
          <a:xfrm rot="5400000">
            <a:off x="8675688" y="1160462"/>
            <a:ext cx="12700" cy="12700"/>
          </a:xfrm>
          <a:prstGeom prst="curvedConnector3">
            <a:avLst>
              <a:gd name="adj1" fmla="val 44325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267" name="chair"/>
          <p:cNvSpPr>
            <a:spLocks noEditPoints="1" noChangeArrowheads="1"/>
          </p:cNvSpPr>
          <p:nvPr/>
        </p:nvSpPr>
        <p:spPr bwMode="auto">
          <a:xfrm>
            <a:off x="4500563" y="2708275"/>
            <a:ext cx="73025" cy="71438"/>
          </a:xfrm>
          <a:custGeom>
            <a:avLst/>
            <a:gdLst>
              <a:gd name="T0" fmla="*/ 417334 w 21600"/>
              <a:gd name="T1" fmla="*/ 0 h 21600"/>
              <a:gd name="T2" fmla="*/ 834655 w 21600"/>
              <a:gd name="T3" fmla="*/ 390706 h 21600"/>
              <a:gd name="T4" fmla="*/ 417334 w 21600"/>
              <a:gd name="T5" fmla="*/ 781413 h 21600"/>
              <a:gd name="T6" fmla="*/ 0 w 21600"/>
              <a:gd name="T7" fmla="*/ 3907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68" name="chair"/>
          <p:cNvSpPr>
            <a:spLocks noEditPoints="1" noChangeArrowheads="1"/>
          </p:cNvSpPr>
          <p:nvPr/>
        </p:nvSpPr>
        <p:spPr bwMode="auto">
          <a:xfrm>
            <a:off x="4500563" y="2205038"/>
            <a:ext cx="142875" cy="73025"/>
          </a:xfrm>
          <a:custGeom>
            <a:avLst/>
            <a:gdLst>
              <a:gd name="T0" fmla="*/ 3125609 w 21600"/>
              <a:gd name="T1" fmla="*/ 0 h 21600"/>
              <a:gd name="T2" fmla="*/ 6251172 w 21600"/>
              <a:gd name="T3" fmla="*/ 417334 h 21600"/>
              <a:gd name="T4" fmla="*/ 312560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69" name="chair"/>
          <p:cNvSpPr>
            <a:spLocks noEditPoints="1" noChangeArrowheads="1"/>
          </p:cNvSpPr>
          <p:nvPr/>
        </p:nvSpPr>
        <p:spPr bwMode="auto">
          <a:xfrm>
            <a:off x="4572000" y="3860800"/>
            <a:ext cx="71438" cy="71438"/>
          </a:xfrm>
          <a:custGeom>
            <a:avLst/>
            <a:gdLst>
              <a:gd name="T0" fmla="*/ 390706 w 21600"/>
              <a:gd name="T1" fmla="*/ 0 h 21600"/>
              <a:gd name="T2" fmla="*/ 781413 w 21600"/>
              <a:gd name="T3" fmla="*/ 390706 h 21600"/>
              <a:gd name="T4" fmla="*/ 390706 w 21600"/>
              <a:gd name="T5" fmla="*/ 781413 h 21600"/>
              <a:gd name="T6" fmla="*/ 0 w 21600"/>
              <a:gd name="T7" fmla="*/ 3907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0" name="chair"/>
          <p:cNvSpPr>
            <a:spLocks noEditPoints="1" noChangeArrowheads="1"/>
          </p:cNvSpPr>
          <p:nvPr/>
        </p:nvSpPr>
        <p:spPr bwMode="auto">
          <a:xfrm>
            <a:off x="5580063" y="3141663"/>
            <a:ext cx="73025" cy="71437"/>
          </a:xfrm>
          <a:custGeom>
            <a:avLst/>
            <a:gdLst>
              <a:gd name="T0" fmla="*/ 417334 w 21600"/>
              <a:gd name="T1" fmla="*/ 0 h 21600"/>
              <a:gd name="T2" fmla="*/ 834655 w 21600"/>
              <a:gd name="T3" fmla="*/ 390694 h 21600"/>
              <a:gd name="T4" fmla="*/ 417334 w 21600"/>
              <a:gd name="T5" fmla="*/ 781379 h 21600"/>
              <a:gd name="T6" fmla="*/ 0 w 21600"/>
              <a:gd name="T7" fmla="*/ 3906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1" name="chair"/>
          <p:cNvSpPr>
            <a:spLocks noEditPoints="1" noChangeArrowheads="1"/>
          </p:cNvSpPr>
          <p:nvPr/>
        </p:nvSpPr>
        <p:spPr bwMode="auto">
          <a:xfrm flipH="1">
            <a:off x="5940425" y="3860800"/>
            <a:ext cx="69850" cy="122238"/>
          </a:xfrm>
          <a:custGeom>
            <a:avLst/>
            <a:gdLst>
              <a:gd name="T0" fmla="*/ 365225 w 21600"/>
              <a:gd name="T1" fmla="*/ 0 h 21600"/>
              <a:gd name="T2" fmla="*/ 730453 w 21600"/>
              <a:gd name="T3" fmla="*/ 1957410 h 21600"/>
              <a:gd name="T4" fmla="*/ 365225 w 21600"/>
              <a:gd name="T5" fmla="*/ 3914813 h 21600"/>
              <a:gd name="T6" fmla="*/ 0 w 21600"/>
              <a:gd name="T7" fmla="*/ 1957410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2" name="chair"/>
          <p:cNvSpPr>
            <a:spLocks noEditPoints="1" noChangeArrowheads="1"/>
          </p:cNvSpPr>
          <p:nvPr/>
        </p:nvSpPr>
        <p:spPr bwMode="auto">
          <a:xfrm>
            <a:off x="5651500" y="4652963"/>
            <a:ext cx="144463" cy="73025"/>
          </a:xfrm>
          <a:custGeom>
            <a:avLst/>
            <a:gdLst>
              <a:gd name="T0" fmla="*/ 3230989 w 21600"/>
              <a:gd name="T1" fmla="*/ 0 h 21600"/>
              <a:gd name="T2" fmla="*/ 6461930 w 21600"/>
              <a:gd name="T3" fmla="*/ 417334 h 21600"/>
              <a:gd name="T4" fmla="*/ 323098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3" name="chair"/>
          <p:cNvSpPr>
            <a:spLocks noEditPoints="1" noChangeArrowheads="1"/>
          </p:cNvSpPr>
          <p:nvPr/>
        </p:nvSpPr>
        <p:spPr bwMode="auto">
          <a:xfrm>
            <a:off x="4500563" y="5300663"/>
            <a:ext cx="144462" cy="144462"/>
          </a:xfrm>
          <a:custGeom>
            <a:avLst/>
            <a:gdLst>
              <a:gd name="T0" fmla="*/ 3230899 w 21600"/>
              <a:gd name="T1" fmla="*/ 0 h 21600"/>
              <a:gd name="T2" fmla="*/ 6461799 w 21600"/>
              <a:gd name="T3" fmla="*/ 3230899 h 21600"/>
              <a:gd name="T4" fmla="*/ 3230899 w 21600"/>
              <a:gd name="T5" fmla="*/ 6461799 h 21600"/>
              <a:gd name="T6" fmla="*/ 0 w 21600"/>
              <a:gd name="T7" fmla="*/ 3230899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4" name="chair"/>
          <p:cNvSpPr>
            <a:spLocks noEditPoints="1" noChangeArrowheads="1"/>
          </p:cNvSpPr>
          <p:nvPr/>
        </p:nvSpPr>
        <p:spPr bwMode="auto">
          <a:xfrm>
            <a:off x="3132138" y="4724400"/>
            <a:ext cx="144462" cy="142875"/>
          </a:xfrm>
          <a:custGeom>
            <a:avLst/>
            <a:gdLst>
              <a:gd name="T0" fmla="*/ 3230899 w 21600"/>
              <a:gd name="T1" fmla="*/ 0 h 21600"/>
              <a:gd name="T2" fmla="*/ 6461799 w 21600"/>
              <a:gd name="T3" fmla="*/ 3125609 h 21600"/>
              <a:gd name="T4" fmla="*/ 3230899 w 21600"/>
              <a:gd name="T5" fmla="*/ 6251172 h 21600"/>
              <a:gd name="T6" fmla="*/ 0 w 21600"/>
              <a:gd name="T7" fmla="*/ 3125609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5" name="chair"/>
          <p:cNvSpPr>
            <a:spLocks noEditPoints="1" noChangeArrowheads="1"/>
          </p:cNvSpPr>
          <p:nvPr/>
        </p:nvSpPr>
        <p:spPr bwMode="auto">
          <a:xfrm flipV="1">
            <a:off x="2771775" y="3860800"/>
            <a:ext cx="144463" cy="73025"/>
          </a:xfrm>
          <a:custGeom>
            <a:avLst/>
            <a:gdLst>
              <a:gd name="T0" fmla="*/ 3230989 w 21600"/>
              <a:gd name="T1" fmla="*/ 0 h 21600"/>
              <a:gd name="T2" fmla="*/ 6461930 w 21600"/>
              <a:gd name="T3" fmla="*/ 417334 h 21600"/>
              <a:gd name="T4" fmla="*/ 323098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6" name="chair"/>
          <p:cNvSpPr>
            <a:spLocks noEditPoints="1" noChangeArrowheads="1"/>
          </p:cNvSpPr>
          <p:nvPr/>
        </p:nvSpPr>
        <p:spPr bwMode="auto">
          <a:xfrm>
            <a:off x="2987675" y="2852738"/>
            <a:ext cx="71438" cy="71437"/>
          </a:xfrm>
          <a:custGeom>
            <a:avLst/>
            <a:gdLst>
              <a:gd name="T0" fmla="*/ 390706 w 21600"/>
              <a:gd name="T1" fmla="*/ 0 h 21600"/>
              <a:gd name="T2" fmla="*/ 781413 w 21600"/>
              <a:gd name="T3" fmla="*/ 390694 h 21600"/>
              <a:gd name="T4" fmla="*/ 390706 w 21600"/>
              <a:gd name="T5" fmla="*/ 781379 h 21600"/>
              <a:gd name="T6" fmla="*/ 0 w 21600"/>
              <a:gd name="T7" fmla="*/ 3906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cxnSp>
        <p:nvCxnSpPr>
          <p:cNvPr id="53277" name="AutoShape 46"/>
          <p:cNvCxnSpPr>
            <a:cxnSpLocks noChangeShapeType="1"/>
            <a:stCxn id="53267" idx="2"/>
            <a:endCxn id="53270" idx="1"/>
          </p:cNvCxnSpPr>
          <p:nvPr/>
        </p:nvCxnSpPr>
        <p:spPr bwMode="auto">
          <a:xfrm>
            <a:off x="4537075" y="2779713"/>
            <a:ext cx="1116013" cy="398462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8" name="AutoShape 47"/>
          <p:cNvCxnSpPr>
            <a:cxnSpLocks noChangeShapeType="1"/>
            <a:stCxn id="53270" idx="2"/>
            <a:endCxn id="53271" idx="3"/>
          </p:cNvCxnSpPr>
          <p:nvPr/>
        </p:nvCxnSpPr>
        <p:spPr bwMode="auto">
          <a:xfrm>
            <a:off x="5616575" y="3213100"/>
            <a:ext cx="393700" cy="708025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9" name="AutoShape 48"/>
          <p:cNvCxnSpPr>
            <a:cxnSpLocks noChangeShapeType="1"/>
            <a:stCxn id="53271" idx="2"/>
            <a:endCxn id="53272" idx="2"/>
          </p:cNvCxnSpPr>
          <p:nvPr/>
        </p:nvCxnSpPr>
        <p:spPr bwMode="auto">
          <a:xfrm flipH="1">
            <a:off x="5724525" y="3983038"/>
            <a:ext cx="250825" cy="742950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0" name="AutoShape 49"/>
          <p:cNvCxnSpPr>
            <a:cxnSpLocks noChangeShapeType="1"/>
            <a:stCxn id="53272" idx="2"/>
            <a:endCxn id="53273" idx="1"/>
          </p:cNvCxnSpPr>
          <p:nvPr/>
        </p:nvCxnSpPr>
        <p:spPr bwMode="auto">
          <a:xfrm flipH="1">
            <a:off x="4645025" y="4725988"/>
            <a:ext cx="1079500" cy="647700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1" name="AutoShape 50"/>
          <p:cNvCxnSpPr>
            <a:cxnSpLocks noChangeShapeType="1"/>
            <a:stCxn id="53273" idx="3"/>
            <a:endCxn id="53274" idx="2"/>
          </p:cNvCxnSpPr>
          <p:nvPr/>
        </p:nvCxnSpPr>
        <p:spPr bwMode="auto">
          <a:xfrm flipH="1" flipV="1">
            <a:off x="3205163" y="4867275"/>
            <a:ext cx="1295400" cy="506413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2" name="AutoShape 51"/>
          <p:cNvCxnSpPr>
            <a:cxnSpLocks noChangeShapeType="1"/>
            <a:stCxn id="53274" idx="3"/>
          </p:cNvCxnSpPr>
          <p:nvPr/>
        </p:nvCxnSpPr>
        <p:spPr bwMode="auto">
          <a:xfrm flipH="1" flipV="1">
            <a:off x="2843213" y="3860800"/>
            <a:ext cx="288925" cy="935038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3" name="AutoShape 52"/>
          <p:cNvCxnSpPr>
            <a:cxnSpLocks noChangeShapeType="1"/>
            <a:stCxn id="53275" idx="1"/>
            <a:endCxn id="53276" idx="2"/>
          </p:cNvCxnSpPr>
          <p:nvPr/>
        </p:nvCxnSpPr>
        <p:spPr bwMode="auto">
          <a:xfrm flipV="1">
            <a:off x="2916238" y="2924175"/>
            <a:ext cx="107950" cy="973138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4" name="AutoShape 53"/>
          <p:cNvCxnSpPr>
            <a:cxnSpLocks noChangeShapeType="1"/>
            <a:stCxn id="53276" idx="1"/>
            <a:endCxn id="53268" idx="2"/>
          </p:cNvCxnSpPr>
          <p:nvPr/>
        </p:nvCxnSpPr>
        <p:spPr bwMode="auto">
          <a:xfrm flipV="1">
            <a:off x="3059113" y="2278063"/>
            <a:ext cx="1512887" cy="611187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" name="Trapèze 5"/>
          <p:cNvSpPr/>
          <p:nvPr/>
        </p:nvSpPr>
        <p:spPr bwMode="auto">
          <a:xfrm rot="14919562">
            <a:off x="5617296" y="3038190"/>
            <a:ext cx="569998" cy="519817"/>
          </a:xfrm>
          <a:prstGeom prst="trapezoid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471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7" y="188913"/>
            <a:ext cx="7052345" cy="576262"/>
          </a:xfrm>
        </p:spPr>
        <p:txBody>
          <a:bodyPr/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Premiers défis pour la 2</a:t>
            </a:r>
            <a:r>
              <a:rPr lang="fr-FR" sz="3200" b="1" baseline="30000" dirty="0" smtClean="0">
                <a:solidFill>
                  <a:schemeClr val="bg1"/>
                </a:solidFill>
              </a:rPr>
              <a:t>ème</a:t>
            </a:r>
            <a:r>
              <a:rPr lang="fr-FR" sz="3200" b="1" dirty="0" smtClean="0">
                <a:solidFill>
                  <a:schemeClr val="bg1"/>
                </a:solidFill>
              </a:rPr>
              <a:t> réunion </a:t>
            </a:r>
            <a:endParaRPr lang="fr-FR" sz="3200" dirty="0" smtClean="0">
              <a:solidFill>
                <a:schemeClr val="bg1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504" y="1052513"/>
            <a:ext cx="9036496" cy="5073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fr-FR" sz="2800" dirty="0" smtClean="0"/>
              <a:t>La 2</a:t>
            </a:r>
            <a:r>
              <a:rPr lang="fr-FR" sz="2800" baseline="30000" dirty="0" smtClean="0"/>
              <a:t>ème</a:t>
            </a:r>
            <a:r>
              <a:rPr lang="fr-FR" sz="2800" dirty="0" smtClean="0"/>
              <a:t> réunion est avant tout une réunion  de restitution et validation de la vision partagée du bien-être de tous avec une 4</a:t>
            </a:r>
            <a:r>
              <a:rPr lang="fr-FR" sz="2800" baseline="30000" dirty="0" smtClean="0"/>
              <a:t>ème</a:t>
            </a:r>
            <a:r>
              <a:rPr lang="fr-FR" sz="2800" dirty="0" smtClean="0"/>
              <a:t> question concernant les générations futures.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r-FR" sz="2800" dirty="0" smtClean="0"/>
              <a:t>Elle joue également un rôle crucial pour </a:t>
            </a:r>
          </a:p>
          <a:p>
            <a:pPr>
              <a:lnSpc>
                <a:spcPct val="90000"/>
              </a:lnSpc>
            </a:pPr>
            <a:r>
              <a:rPr lang="fr-FR" sz="2800" dirty="0" smtClean="0"/>
              <a:t>Maintenir la mobilisation créée</a:t>
            </a:r>
          </a:p>
          <a:p>
            <a:pPr>
              <a:lnSpc>
                <a:spcPct val="90000"/>
              </a:lnSpc>
            </a:pPr>
            <a:endParaRPr lang="fr-FR" sz="2800" dirty="0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fr-FR" sz="2800" dirty="0" smtClean="0"/>
              <a:t>Elargir la participation</a:t>
            </a:r>
          </a:p>
          <a:p>
            <a:pPr marL="0" indent="0">
              <a:lnSpc>
                <a:spcPct val="90000"/>
              </a:lnSpc>
              <a:buNone/>
            </a:pPr>
            <a:endParaRPr lang="fr-FR" sz="2800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243245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7" y="188913"/>
            <a:ext cx="7052345" cy="576262"/>
          </a:xfrm>
        </p:spPr>
        <p:txBody>
          <a:bodyPr/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Solutions proposées </a:t>
            </a:r>
            <a:endParaRPr lang="fr-FR" sz="3200" dirty="0" smtClean="0">
              <a:solidFill>
                <a:schemeClr val="bg1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504" y="1052513"/>
            <a:ext cx="9036496" cy="5073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90000"/>
              </a:lnSpc>
              <a:buNone/>
            </a:pPr>
            <a:endParaRPr lang="fr-FR" sz="2800" dirty="0" smtClean="0">
              <a:solidFill>
                <a:srgbClr val="2922CC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fr-FR" sz="2800" dirty="0">
              <a:solidFill>
                <a:srgbClr val="2922CC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r>
              <a:rPr lang="fr-FR" sz="2800" dirty="0" smtClean="0">
                <a:solidFill>
                  <a:srgbClr val="2922CC"/>
                </a:solidFill>
              </a:rPr>
              <a:t>Face à ces défis les territoires de coresponsabilité ont développé des solutions:</a:t>
            </a:r>
          </a:p>
          <a:p>
            <a:pPr eaLnBrk="1" hangingPunct="1"/>
            <a:r>
              <a:rPr lang="fr-FR" sz="2800" dirty="0" smtClean="0"/>
              <a:t>Maintenir la mobilisation créée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r-FR" sz="2800" dirty="0" smtClean="0">
                <a:solidFill>
                  <a:srgbClr val="2922CC"/>
                </a:solidFill>
                <a:sym typeface="Wingdings" pitchFamily="2" charset="2"/>
              </a:rPr>
              <a:t> solution proposée:</a:t>
            </a:r>
            <a:r>
              <a:rPr lang="fr-FR" sz="2800" dirty="0" smtClean="0">
                <a:solidFill>
                  <a:srgbClr val="2922CC"/>
                </a:solidFill>
              </a:rPr>
              <a:t> passer directement à l’action</a:t>
            </a:r>
          </a:p>
          <a:p>
            <a:pPr eaLnBrk="1" hangingPunct="1"/>
            <a:r>
              <a:rPr lang="fr-FR" sz="2800" dirty="0" smtClean="0"/>
              <a:t>Elargir la participation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r-FR" sz="2800" dirty="0" smtClean="0">
                <a:solidFill>
                  <a:srgbClr val="2922CC"/>
                </a:solidFill>
                <a:sym typeface="Wingdings" pitchFamily="2" charset="2"/>
              </a:rPr>
              <a:t> solution proposée: multiplier les groupes homogènes</a:t>
            </a:r>
            <a:endParaRPr lang="fr-FR" sz="2800" dirty="0" smtClean="0">
              <a:solidFill>
                <a:srgbClr val="2922CC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fr-FR" sz="2800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31329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6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188913"/>
            <a:ext cx="7272338" cy="576262"/>
          </a:xfrm>
        </p:spPr>
        <p:txBody>
          <a:bodyPr/>
          <a:lstStyle/>
          <a:p>
            <a:r>
              <a:rPr lang="fr-FR" sz="3200" dirty="0" smtClean="0">
                <a:solidFill>
                  <a:schemeClr val="bg1"/>
                </a:solidFill>
              </a:rPr>
              <a:t>Représentation dans le cycle de progrès</a:t>
            </a:r>
          </a:p>
        </p:txBody>
      </p:sp>
      <p:graphicFrame>
        <p:nvGraphicFramePr>
          <p:cNvPr id="126979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740006"/>
              </p:ext>
            </p:extLst>
          </p:nvPr>
        </p:nvGraphicFramePr>
        <p:xfrm>
          <a:off x="457200" y="1196975"/>
          <a:ext cx="8223250" cy="5400675"/>
        </p:xfrm>
        <a:graphic>
          <a:graphicData uri="http://schemas.openxmlformats.org/drawingml/2006/table">
            <a:tbl>
              <a:tblPr/>
              <a:tblGrid>
                <a:gridCol w="4111625"/>
                <a:gridCol w="4111625"/>
              </a:tblGrid>
              <a:tr h="2670175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8- Faire le bilan du cycle et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préparer le suivant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7- Co-évaluer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ex-post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1- Mobiliser/organiser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2- Co-définir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l’objectif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de progrès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(Bien-Etre)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de Tous)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</a:t>
                      </a:r>
                      <a:r>
                        <a:rPr kumimoji="0" lang="fr-F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Constituion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F0" charset="0"/>
                        </a:rPr>
                        <a:t>1ère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Groupe de      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F0" charset="0"/>
                        </a:rPr>
                        <a:t>réunion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Coordi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Nation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9966"/>
                        </a:solidFill>
                        <a:effectLst/>
                        <a:latin typeface="F0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0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6- Réaliser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ensemble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5- Co-décider/s’engager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    3-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Co-évaluer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F0" charset="0"/>
                        </a:rPr>
                        <a:t> 2ème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ex-ante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9900"/>
                          </a:solidFill>
                          <a:effectLst/>
                          <a:latin typeface="F0" charset="0"/>
                        </a:rPr>
                        <a:t> Réunion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4- Projeter/comparer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468313" y="1196975"/>
            <a:ext cx="8207375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V="1">
            <a:off x="468313" y="1160462"/>
            <a:ext cx="8207375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53264" name="AutoShape 16"/>
          <p:cNvCxnSpPr>
            <a:cxnSpLocks noChangeShapeType="1"/>
            <a:stCxn id="53263" idx="1"/>
            <a:endCxn id="53263" idx="1"/>
          </p:cNvCxnSpPr>
          <p:nvPr/>
        </p:nvCxnSpPr>
        <p:spPr bwMode="auto">
          <a:xfrm rot="5400000">
            <a:off x="8675688" y="1160462"/>
            <a:ext cx="12700" cy="12700"/>
          </a:xfrm>
          <a:prstGeom prst="curvedConnector3">
            <a:avLst>
              <a:gd name="adj1" fmla="val 44325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5" name="AutoShape 17"/>
          <p:cNvCxnSpPr>
            <a:cxnSpLocks noChangeShapeType="1"/>
            <a:stCxn id="53263" idx="1"/>
            <a:endCxn id="53263" idx="1"/>
          </p:cNvCxnSpPr>
          <p:nvPr/>
        </p:nvCxnSpPr>
        <p:spPr bwMode="auto">
          <a:xfrm rot="5400000">
            <a:off x="8675688" y="1160462"/>
            <a:ext cx="12700" cy="12700"/>
          </a:xfrm>
          <a:prstGeom prst="curvedConnector3">
            <a:avLst>
              <a:gd name="adj1" fmla="val 44325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6" name="AutoShape 18"/>
          <p:cNvCxnSpPr>
            <a:cxnSpLocks noChangeShapeType="1"/>
            <a:stCxn id="53263" idx="1"/>
            <a:endCxn id="53263" idx="1"/>
          </p:cNvCxnSpPr>
          <p:nvPr/>
        </p:nvCxnSpPr>
        <p:spPr bwMode="auto">
          <a:xfrm rot="5400000">
            <a:off x="8675688" y="1160462"/>
            <a:ext cx="12700" cy="12700"/>
          </a:xfrm>
          <a:prstGeom prst="curvedConnector3">
            <a:avLst>
              <a:gd name="adj1" fmla="val 44325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267" name="chair"/>
          <p:cNvSpPr>
            <a:spLocks noEditPoints="1" noChangeArrowheads="1"/>
          </p:cNvSpPr>
          <p:nvPr/>
        </p:nvSpPr>
        <p:spPr bwMode="auto">
          <a:xfrm>
            <a:off x="4500563" y="2708275"/>
            <a:ext cx="73025" cy="71438"/>
          </a:xfrm>
          <a:custGeom>
            <a:avLst/>
            <a:gdLst>
              <a:gd name="T0" fmla="*/ 417334 w 21600"/>
              <a:gd name="T1" fmla="*/ 0 h 21600"/>
              <a:gd name="T2" fmla="*/ 834655 w 21600"/>
              <a:gd name="T3" fmla="*/ 390706 h 21600"/>
              <a:gd name="T4" fmla="*/ 417334 w 21600"/>
              <a:gd name="T5" fmla="*/ 781413 h 21600"/>
              <a:gd name="T6" fmla="*/ 0 w 21600"/>
              <a:gd name="T7" fmla="*/ 3907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68" name="chair"/>
          <p:cNvSpPr>
            <a:spLocks noEditPoints="1" noChangeArrowheads="1"/>
          </p:cNvSpPr>
          <p:nvPr/>
        </p:nvSpPr>
        <p:spPr bwMode="auto">
          <a:xfrm>
            <a:off x="4500563" y="2205038"/>
            <a:ext cx="142875" cy="73025"/>
          </a:xfrm>
          <a:custGeom>
            <a:avLst/>
            <a:gdLst>
              <a:gd name="T0" fmla="*/ 3125609 w 21600"/>
              <a:gd name="T1" fmla="*/ 0 h 21600"/>
              <a:gd name="T2" fmla="*/ 6251172 w 21600"/>
              <a:gd name="T3" fmla="*/ 417334 h 21600"/>
              <a:gd name="T4" fmla="*/ 312560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69" name="chair"/>
          <p:cNvSpPr>
            <a:spLocks noEditPoints="1" noChangeArrowheads="1"/>
          </p:cNvSpPr>
          <p:nvPr/>
        </p:nvSpPr>
        <p:spPr bwMode="auto">
          <a:xfrm>
            <a:off x="4572000" y="3860800"/>
            <a:ext cx="71438" cy="71438"/>
          </a:xfrm>
          <a:custGeom>
            <a:avLst/>
            <a:gdLst>
              <a:gd name="T0" fmla="*/ 390706 w 21600"/>
              <a:gd name="T1" fmla="*/ 0 h 21600"/>
              <a:gd name="T2" fmla="*/ 781413 w 21600"/>
              <a:gd name="T3" fmla="*/ 390706 h 21600"/>
              <a:gd name="T4" fmla="*/ 390706 w 21600"/>
              <a:gd name="T5" fmla="*/ 781413 h 21600"/>
              <a:gd name="T6" fmla="*/ 0 w 21600"/>
              <a:gd name="T7" fmla="*/ 3907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0" name="chair"/>
          <p:cNvSpPr>
            <a:spLocks noEditPoints="1" noChangeArrowheads="1"/>
          </p:cNvSpPr>
          <p:nvPr/>
        </p:nvSpPr>
        <p:spPr bwMode="auto">
          <a:xfrm>
            <a:off x="5580063" y="3141663"/>
            <a:ext cx="73025" cy="71437"/>
          </a:xfrm>
          <a:custGeom>
            <a:avLst/>
            <a:gdLst>
              <a:gd name="T0" fmla="*/ 417334 w 21600"/>
              <a:gd name="T1" fmla="*/ 0 h 21600"/>
              <a:gd name="T2" fmla="*/ 834655 w 21600"/>
              <a:gd name="T3" fmla="*/ 390694 h 21600"/>
              <a:gd name="T4" fmla="*/ 417334 w 21600"/>
              <a:gd name="T5" fmla="*/ 781379 h 21600"/>
              <a:gd name="T6" fmla="*/ 0 w 21600"/>
              <a:gd name="T7" fmla="*/ 3906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1" name="chair"/>
          <p:cNvSpPr>
            <a:spLocks noEditPoints="1" noChangeArrowheads="1"/>
          </p:cNvSpPr>
          <p:nvPr/>
        </p:nvSpPr>
        <p:spPr bwMode="auto">
          <a:xfrm flipH="1">
            <a:off x="5940425" y="3860800"/>
            <a:ext cx="69850" cy="122238"/>
          </a:xfrm>
          <a:custGeom>
            <a:avLst/>
            <a:gdLst>
              <a:gd name="T0" fmla="*/ 365225 w 21600"/>
              <a:gd name="T1" fmla="*/ 0 h 21600"/>
              <a:gd name="T2" fmla="*/ 730453 w 21600"/>
              <a:gd name="T3" fmla="*/ 1957410 h 21600"/>
              <a:gd name="T4" fmla="*/ 365225 w 21600"/>
              <a:gd name="T5" fmla="*/ 3914813 h 21600"/>
              <a:gd name="T6" fmla="*/ 0 w 21600"/>
              <a:gd name="T7" fmla="*/ 1957410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2" name="chair"/>
          <p:cNvSpPr>
            <a:spLocks noEditPoints="1" noChangeArrowheads="1"/>
          </p:cNvSpPr>
          <p:nvPr/>
        </p:nvSpPr>
        <p:spPr bwMode="auto">
          <a:xfrm>
            <a:off x="5651500" y="4652963"/>
            <a:ext cx="144463" cy="73025"/>
          </a:xfrm>
          <a:custGeom>
            <a:avLst/>
            <a:gdLst>
              <a:gd name="T0" fmla="*/ 3230989 w 21600"/>
              <a:gd name="T1" fmla="*/ 0 h 21600"/>
              <a:gd name="T2" fmla="*/ 6461930 w 21600"/>
              <a:gd name="T3" fmla="*/ 417334 h 21600"/>
              <a:gd name="T4" fmla="*/ 323098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3" name="chair"/>
          <p:cNvSpPr>
            <a:spLocks noEditPoints="1" noChangeArrowheads="1"/>
          </p:cNvSpPr>
          <p:nvPr/>
        </p:nvSpPr>
        <p:spPr bwMode="auto">
          <a:xfrm>
            <a:off x="4500563" y="5300663"/>
            <a:ext cx="144462" cy="144462"/>
          </a:xfrm>
          <a:custGeom>
            <a:avLst/>
            <a:gdLst>
              <a:gd name="T0" fmla="*/ 3230899 w 21600"/>
              <a:gd name="T1" fmla="*/ 0 h 21600"/>
              <a:gd name="T2" fmla="*/ 6461799 w 21600"/>
              <a:gd name="T3" fmla="*/ 3230899 h 21600"/>
              <a:gd name="T4" fmla="*/ 3230899 w 21600"/>
              <a:gd name="T5" fmla="*/ 6461799 h 21600"/>
              <a:gd name="T6" fmla="*/ 0 w 21600"/>
              <a:gd name="T7" fmla="*/ 3230899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4" name="chair"/>
          <p:cNvSpPr>
            <a:spLocks noEditPoints="1" noChangeArrowheads="1"/>
          </p:cNvSpPr>
          <p:nvPr/>
        </p:nvSpPr>
        <p:spPr bwMode="auto">
          <a:xfrm>
            <a:off x="3132138" y="4724400"/>
            <a:ext cx="144462" cy="142875"/>
          </a:xfrm>
          <a:custGeom>
            <a:avLst/>
            <a:gdLst>
              <a:gd name="T0" fmla="*/ 3230899 w 21600"/>
              <a:gd name="T1" fmla="*/ 0 h 21600"/>
              <a:gd name="T2" fmla="*/ 6461799 w 21600"/>
              <a:gd name="T3" fmla="*/ 3125609 h 21600"/>
              <a:gd name="T4" fmla="*/ 3230899 w 21600"/>
              <a:gd name="T5" fmla="*/ 6251172 h 21600"/>
              <a:gd name="T6" fmla="*/ 0 w 21600"/>
              <a:gd name="T7" fmla="*/ 3125609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5" name="chair"/>
          <p:cNvSpPr>
            <a:spLocks noEditPoints="1" noChangeArrowheads="1"/>
          </p:cNvSpPr>
          <p:nvPr/>
        </p:nvSpPr>
        <p:spPr bwMode="auto">
          <a:xfrm flipV="1">
            <a:off x="2771775" y="3860800"/>
            <a:ext cx="144463" cy="73025"/>
          </a:xfrm>
          <a:custGeom>
            <a:avLst/>
            <a:gdLst>
              <a:gd name="T0" fmla="*/ 3230989 w 21600"/>
              <a:gd name="T1" fmla="*/ 0 h 21600"/>
              <a:gd name="T2" fmla="*/ 6461930 w 21600"/>
              <a:gd name="T3" fmla="*/ 417334 h 21600"/>
              <a:gd name="T4" fmla="*/ 323098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6" name="chair"/>
          <p:cNvSpPr>
            <a:spLocks noEditPoints="1" noChangeArrowheads="1"/>
          </p:cNvSpPr>
          <p:nvPr/>
        </p:nvSpPr>
        <p:spPr bwMode="auto">
          <a:xfrm>
            <a:off x="2987675" y="2852738"/>
            <a:ext cx="71438" cy="71437"/>
          </a:xfrm>
          <a:custGeom>
            <a:avLst/>
            <a:gdLst>
              <a:gd name="T0" fmla="*/ 390706 w 21600"/>
              <a:gd name="T1" fmla="*/ 0 h 21600"/>
              <a:gd name="T2" fmla="*/ 781413 w 21600"/>
              <a:gd name="T3" fmla="*/ 390694 h 21600"/>
              <a:gd name="T4" fmla="*/ 390706 w 21600"/>
              <a:gd name="T5" fmla="*/ 781379 h 21600"/>
              <a:gd name="T6" fmla="*/ 0 w 21600"/>
              <a:gd name="T7" fmla="*/ 3906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cxnSp>
        <p:nvCxnSpPr>
          <p:cNvPr id="53277" name="AutoShape 46"/>
          <p:cNvCxnSpPr>
            <a:cxnSpLocks noChangeShapeType="1"/>
            <a:stCxn id="53267" idx="2"/>
            <a:endCxn id="53270" idx="1"/>
          </p:cNvCxnSpPr>
          <p:nvPr/>
        </p:nvCxnSpPr>
        <p:spPr bwMode="auto">
          <a:xfrm>
            <a:off x="4537075" y="2779713"/>
            <a:ext cx="1116013" cy="398462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8" name="AutoShape 47"/>
          <p:cNvCxnSpPr>
            <a:cxnSpLocks noChangeShapeType="1"/>
            <a:stCxn id="53270" idx="2"/>
            <a:endCxn id="53271" idx="3"/>
          </p:cNvCxnSpPr>
          <p:nvPr/>
        </p:nvCxnSpPr>
        <p:spPr bwMode="auto">
          <a:xfrm>
            <a:off x="5616575" y="3213100"/>
            <a:ext cx="393700" cy="708025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9" name="AutoShape 48"/>
          <p:cNvCxnSpPr>
            <a:cxnSpLocks noChangeShapeType="1"/>
            <a:stCxn id="53271" idx="2"/>
            <a:endCxn id="53272" idx="2"/>
          </p:cNvCxnSpPr>
          <p:nvPr/>
        </p:nvCxnSpPr>
        <p:spPr bwMode="auto">
          <a:xfrm flipH="1">
            <a:off x="5724525" y="3983038"/>
            <a:ext cx="250825" cy="742950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0" name="AutoShape 49"/>
          <p:cNvCxnSpPr>
            <a:cxnSpLocks noChangeShapeType="1"/>
            <a:stCxn id="53272" idx="2"/>
            <a:endCxn id="53273" idx="1"/>
          </p:cNvCxnSpPr>
          <p:nvPr/>
        </p:nvCxnSpPr>
        <p:spPr bwMode="auto">
          <a:xfrm flipH="1">
            <a:off x="4645025" y="4725988"/>
            <a:ext cx="1079500" cy="647700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1" name="AutoShape 50"/>
          <p:cNvCxnSpPr>
            <a:cxnSpLocks noChangeShapeType="1"/>
            <a:stCxn id="53273" idx="3"/>
            <a:endCxn id="53274" idx="2"/>
          </p:cNvCxnSpPr>
          <p:nvPr/>
        </p:nvCxnSpPr>
        <p:spPr bwMode="auto">
          <a:xfrm flipH="1" flipV="1">
            <a:off x="3205163" y="4867275"/>
            <a:ext cx="1295400" cy="506413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2" name="AutoShape 51"/>
          <p:cNvCxnSpPr>
            <a:cxnSpLocks noChangeShapeType="1"/>
            <a:stCxn id="53274" idx="3"/>
          </p:cNvCxnSpPr>
          <p:nvPr/>
        </p:nvCxnSpPr>
        <p:spPr bwMode="auto">
          <a:xfrm flipH="1" flipV="1">
            <a:off x="2843213" y="3860800"/>
            <a:ext cx="288925" cy="935038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3" name="AutoShape 52"/>
          <p:cNvCxnSpPr>
            <a:cxnSpLocks noChangeShapeType="1"/>
            <a:stCxn id="53275" idx="1"/>
            <a:endCxn id="53276" idx="2"/>
          </p:cNvCxnSpPr>
          <p:nvPr/>
        </p:nvCxnSpPr>
        <p:spPr bwMode="auto">
          <a:xfrm flipV="1">
            <a:off x="2916238" y="2924175"/>
            <a:ext cx="107950" cy="973138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4" name="AutoShape 53"/>
          <p:cNvCxnSpPr>
            <a:cxnSpLocks noChangeShapeType="1"/>
            <a:stCxn id="53276" idx="1"/>
            <a:endCxn id="53268" idx="2"/>
          </p:cNvCxnSpPr>
          <p:nvPr/>
        </p:nvCxnSpPr>
        <p:spPr bwMode="auto">
          <a:xfrm flipV="1">
            <a:off x="3059113" y="2278063"/>
            <a:ext cx="1512887" cy="611187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Arc plein 1"/>
          <p:cNvSpPr/>
          <p:nvPr/>
        </p:nvSpPr>
        <p:spPr bwMode="auto">
          <a:xfrm rot="9265994">
            <a:off x="2811453" y="3273751"/>
            <a:ext cx="3751873" cy="2301472"/>
          </a:xfrm>
          <a:prstGeom prst="blockArc">
            <a:avLst>
              <a:gd name="adj1" fmla="val 10454261"/>
              <a:gd name="adj2" fmla="val 21102561"/>
              <a:gd name="adj3" fmla="val 23929"/>
            </a:avLst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Trapèze 5"/>
          <p:cNvSpPr/>
          <p:nvPr/>
        </p:nvSpPr>
        <p:spPr bwMode="auto">
          <a:xfrm rot="14919562">
            <a:off x="5617296" y="3038190"/>
            <a:ext cx="569998" cy="519817"/>
          </a:xfrm>
          <a:prstGeom prst="trapezoid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689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124075" y="188913"/>
            <a:ext cx="7272338" cy="576262"/>
          </a:xfrm>
        </p:spPr>
        <p:txBody>
          <a:bodyPr/>
          <a:lstStyle/>
          <a:p>
            <a:r>
              <a:rPr lang="fr-FR" sz="3200" dirty="0" smtClean="0">
                <a:solidFill>
                  <a:schemeClr val="bg1"/>
                </a:solidFill>
              </a:rPr>
              <a:t>Représentation dans le cycle de progrès</a:t>
            </a:r>
          </a:p>
        </p:txBody>
      </p:sp>
      <p:graphicFrame>
        <p:nvGraphicFramePr>
          <p:cNvPr id="126979" name="Group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5669885"/>
              </p:ext>
            </p:extLst>
          </p:nvPr>
        </p:nvGraphicFramePr>
        <p:xfrm>
          <a:off x="457200" y="1196975"/>
          <a:ext cx="8223250" cy="5400675"/>
        </p:xfrm>
        <a:graphic>
          <a:graphicData uri="http://schemas.openxmlformats.org/drawingml/2006/table">
            <a:tbl>
              <a:tblPr/>
              <a:tblGrid>
                <a:gridCol w="4111625"/>
                <a:gridCol w="4111625"/>
              </a:tblGrid>
              <a:tr h="2670175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8- Faire le bilan du cycle et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préparer le suivant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7- Co-évaluer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ex-post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1- Mobiliser/organiser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2- Co-définir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l’objectif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de progrès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(Bien-Etre)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de Tous)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</a:t>
                      </a:r>
                      <a:r>
                        <a:rPr kumimoji="0" lang="fr-F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Constituion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F0" charset="0"/>
                        </a:rPr>
                        <a:t>1ère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Groupe de      </a:t>
                      </a: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F0" charset="0"/>
                        </a:rPr>
                        <a:t>réunion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Coordi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Nation</a:t>
                      </a:r>
                      <a:endParaRPr kumimoji="0" lang="fr-F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339966"/>
                        </a:solidFill>
                        <a:effectLst/>
                        <a:latin typeface="F0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30500"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6- Réaliser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ensemble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5- Co-décider/s’engager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      3-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              Co-évaluer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F0" charset="0"/>
                        </a:rPr>
                        <a:t> 2ème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                        ex-ante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</a:t>
                      </a: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669900"/>
                          </a:solidFill>
                          <a:effectLst/>
                          <a:latin typeface="F0" charset="0"/>
                        </a:rPr>
                        <a:t> Réunion</a:t>
                      </a: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F0" charset="0"/>
                      </a:endParaRPr>
                    </a:p>
                    <a:p>
                      <a:pPr marL="0" marR="0" lvl="0" indent="0" algn="l" defTabSz="449263" rtl="0" eaLnBrk="0" fontAlgn="base" latinLnBrk="0" hangingPunct="0">
                        <a:lnSpc>
                          <a:spcPct val="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F0" charset="0"/>
                        </a:rPr>
                        <a:t>    4- Projeter/comparer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468313" y="1196975"/>
            <a:ext cx="8207375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3263" name="Line 15"/>
          <p:cNvSpPr>
            <a:spLocks noChangeShapeType="1"/>
          </p:cNvSpPr>
          <p:nvPr/>
        </p:nvSpPr>
        <p:spPr bwMode="auto">
          <a:xfrm flipV="1">
            <a:off x="468313" y="1160462"/>
            <a:ext cx="8207375" cy="5400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cxnSp>
        <p:nvCxnSpPr>
          <p:cNvPr id="53264" name="AutoShape 16"/>
          <p:cNvCxnSpPr>
            <a:cxnSpLocks noChangeShapeType="1"/>
            <a:stCxn id="53263" idx="1"/>
            <a:endCxn id="53263" idx="1"/>
          </p:cNvCxnSpPr>
          <p:nvPr/>
        </p:nvCxnSpPr>
        <p:spPr bwMode="auto">
          <a:xfrm rot="5400000">
            <a:off x="8675688" y="1160462"/>
            <a:ext cx="12700" cy="12700"/>
          </a:xfrm>
          <a:prstGeom prst="curvedConnector3">
            <a:avLst>
              <a:gd name="adj1" fmla="val 44325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5" name="AutoShape 17"/>
          <p:cNvCxnSpPr>
            <a:cxnSpLocks noChangeShapeType="1"/>
            <a:stCxn id="53263" idx="1"/>
            <a:endCxn id="53263" idx="1"/>
          </p:cNvCxnSpPr>
          <p:nvPr/>
        </p:nvCxnSpPr>
        <p:spPr bwMode="auto">
          <a:xfrm rot="5400000">
            <a:off x="8675688" y="1160462"/>
            <a:ext cx="12700" cy="12700"/>
          </a:xfrm>
          <a:prstGeom prst="curvedConnector3">
            <a:avLst>
              <a:gd name="adj1" fmla="val 44325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66" name="AutoShape 18"/>
          <p:cNvCxnSpPr>
            <a:cxnSpLocks noChangeShapeType="1"/>
            <a:stCxn id="53263" idx="1"/>
            <a:endCxn id="53263" idx="1"/>
          </p:cNvCxnSpPr>
          <p:nvPr/>
        </p:nvCxnSpPr>
        <p:spPr bwMode="auto">
          <a:xfrm rot="5400000">
            <a:off x="8675688" y="1160462"/>
            <a:ext cx="12700" cy="12700"/>
          </a:xfrm>
          <a:prstGeom prst="curvedConnector3">
            <a:avLst>
              <a:gd name="adj1" fmla="val 44325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3267" name="chair"/>
          <p:cNvSpPr>
            <a:spLocks noEditPoints="1" noChangeArrowheads="1"/>
          </p:cNvSpPr>
          <p:nvPr/>
        </p:nvSpPr>
        <p:spPr bwMode="auto">
          <a:xfrm>
            <a:off x="4500563" y="2708275"/>
            <a:ext cx="73025" cy="71438"/>
          </a:xfrm>
          <a:custGeom>
            <a:avLst/>
            <a:gdLst>
              <a:gd name="T0" fmla="*/ 417334 w 21600"/>
              <a:gd name="T1" fmla="*/ 0 h 21600"/>
              <a:gd name="T2" fmla="*/ 834655 w 21600"/>
              <a:gd name="T3" fmla="*/ 390706 h 21600"/>
              <a:gd name="T4" fmla="*/ 417334 w 21600"/>
              <a:gd name="T5" fmla="*/ 781413 h 21600"/>
              <a:gd name="T6" fmla="*/ 0 w 21600"/>
              <a:gd name="T7" fmla="*/ 3907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68" name="chair"/>
          <p:cNvSpPr>
            <a:spLocks noEditPoints="1" noChangeArrowheads="1"/>
          </p:cNvSpPr>
          <p:nvPr/>
        </p:nvSpPr>
        <p:spPr bwMode="auto">
          <a:xfrm>
            <a:off x="4500563" y="2205038"/>
            <a:ext cx="142875" cy="73025"/>
          </a:xfrm>
          <a:custGeom>
            <a:avLst/>
            <a:gdLst>
              <a:gd name="T0" fmla="*/ 3125609 w 21600"/>
              <a:gd name="T1" fmla="*/ 0 h 21600"/>
              <a:gd name="T2" fmla="*/ 6251172 w 21600"/>
              <a:gd name="T3" fmla="*/ 417334 h 21600"/>
              <a:gd name="T4" fmla="*/ 312560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69" name="chair"/>
          <p:cNvSpPr>
            <a:spLocks noEditPoints="1" noChangeArrowheads="1"/>
          </p:cNvSpPr>
          <p:nvPr/>
        </p:nvSpPr>
        <p:spPr bwMode="auto">
          <a:xfrm>
            <a:off x="4572000" y="3860800"/>
            <a:ext cx="71438" cy="71438"/>
          </a:xfrm>
          <a:custGeom>
            <a:avLst/>
            <a:gdLst>
              <a:gd name="T0" fmla="*/ 390706 w 21600"/>
              <a:gd name="T1" fmla="*/ 0 h 21600"/>
              <a:gd name="T2" fmla="*/ 781413 w 21600"/>
              <a:gd name="T3" fmla="*/ 390706 h 21600"/>
              <a:gd name="T4" fmla="*/ 390706 w 21600"/>
              <a:gd name="T5" fmla="*/ 781413 h 21600"/>
              <a:gd name="T6" fmla="*/ 0 w 21600"/>
              <a:gd name="T7" fmla="*/ 390706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0" name="chair"/>
          <p:cNvSpPr>
            <a:spLocks noEditPoints="1" noChangeArrowheads="1"/>
          </p:cNvSpPr>
          <p:nvPr/>
        </p:nvSpPr>
        <p:spPr bwMode="auto">
          <a:xfrm>
            <a:off x="5580063" y="3141663"/>
            <a:ext cx="73025" cy="71437"/>
          </a:xfrm>
          <a:custGeom>
            <a:avLst/>
            <a:gdLst>
              <a:gd name="T0" fmla="*/ 417334 w 21600"/>
              <a:gd name="T1" fmla="*/ 0 h 21600"/>
              <a:gd name="T2" fmla="*/ 834655 w 21600"/>
              <a:gd name="T3" fmla="*/ 390694 h 21600"/>
              <a:gd name="T4" fmla="*/ 417334 w 21600"/>
              <a:gd name="T5" fmla="*/ 781379 h 21600"/>
              <a:gd name="T6" fmla="*/ 0 w 21600"/>
              <a:gd name="T7" fmla="*/ 3906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1" name="chair"/>
          <p:cNvSpPr>
            <a:spLocks noEditPoints="1" noChangeArrowheads="1"/>
          </p:cNvSpPr>
          <p:nvPr/>
        </p:nvSpPr>
        <p:spPr bwMode="auto">
          <a:xfrm flipH="1">
            <a:off x="5940425" y="3860800"/>
            <a:ext cx="69850" cy="122238"/>
          </a:xfrm>
          <a:custGeom>
            <a:avLst/>
            <a:gdLst>
              <a:gd name="T0" fmla="*/ 365225 w 21600"/>
              <a:gd name="T1" fmla="*/ 0 h 21600"/>
              <a:gd name="T2" fmla="*/ 730453 w 21600"/>
              <a:gd name="T3" fmla="*/ 1957410 h 21600"/>
              <a:gd name="T4" fmla="*/ 365225 w 21600"/>
              <a:gd name="T5" fmla="*/ 3914813 h 21600"/>
              <a:gd name="T6" fmla="*/ 0 w 21600"/>
              <a:gd name="T7" fmla="*/ 1957410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2" name="chair"/>
          <p:cNvSpPr>
            <a:spLocks noEditPoints="1" noChangeArrowheads="1"/>
          </p:cNvSpPr>
          <p:nvPr/>
        </p:nvSpPr>
        <p:spPr bwMode="auto">
          <a:xfrm>
            <a:off x="5651500" y="4652963"/>
            <a:ext cx="144463" cy="73025"/>
          </a:xfrm>
          <a:custGeom>
            <a:avLst/>
            <a:gdLst>
              <a:gd name="T0" fmla="*/ 3230989 w 21600"/>
              <a:gd name="T1" fmla="*/ 0 h 21600"/>
              <a:gd name="T2" fmla="*/ 6461930 w 21600"/>
              <a:gd name="T3" fmla="*/ 417334 h 21600"/>
              <a:gd name="T4" fmla="*/ 323098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3" name="chair"/>
          <p:cNvSpPr>
            <a:spLocks noEditPoints="1" noChangeArrowheads="1"/>
          </p:cNvSpPr>
          <p:nvPr/>
        </p:nvSpPr>
        <p:spPr bwMode="auto">
          <a:xfrm>
            <a:off x="4500563" y="5300663"/>
            <a:ext cx="144462" cy="144462"/>
          </a:xfrm>
          <a:custGeom>
            <a:avLst/>
            <a:gdLst>
              <a:gd name="T0" fmla="*/ 3230899 w 21600"/>
              <a:gd name="T1" fmla="*/ 0 h 21600"/>
              <a:gd name="T2" fmla="*/ 6461799 w 21600"/>
              <a:gd name="T3" fmla="*/ 3230899 h 21600"/>
              <a:gd name="T4" fmla="*/ 3230899 w 21600"/>
              <a:gd name="T5" fmla="*/ 6461799 h 21600"/>
              <a:gd name="T6" fmla="*/ 0 w 21600"/>
              <a:gd name="T7" fmla="*/ 3230899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4" name="chair"/>
          <p:cNvSpPr>
            <a:spLocks noEditPoints="1" noChangeArrowheads="1"/>
          </p:cNvSpPr>
          <p:nvPr/>
        </p:nvSpPr>
        <p:spPr bwMode="auto">
          <a:xfrm>
            <a:off x="3132138" y="4724400"/>
            <a:ext cx="144462" cy="142875"/>
          </a:xfrm>
          <a:custGeom>
            <a:avLst/>
            <a:gdLst>
              <a:gd name="T0" fmla="*/ 3230899 w 21600"/>
              <a:gd name="T1" fmla="*/ 0 h 21600"/>
              <a:gd name="T2" fmla="*/ 6461799 w 21600"/>
              <a:gd name="T3" fmla="*/ 3125609 h 21600"/>
              <a:gd name="T4" fmla="*/ 3230899 w 21600"/>
              <a:gd name="T5" fmla="*/ 6251172 h 21600"/>
              <a:gd name="T6" fmla="*/ 0 w 21600"/>
              <a:gd name="T7" fmla="*/ 3125609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5" name="chair"/>
          <p:cNvSpPr>
            <a:spLocks noEditPoints="1" noChangeArrowheads="1"/>
          </p:cNvSpPr>
          <p:nvPr/>
        </p:nvSpPr>
        <p:spPr bwMode="auto">
          <a:xfrm flipV="1">
            <a:off x="2771775" y="3860800"/>
            <a:ext cx="144463" cy="73025"/>
          </a:xfrm>
          <a:custGeom>
            <a:avLst/>
            <a:gdLst>
              <a:gd name="T0" fmla="*/ 3230989 w 21600"/>
              <a:gd name="T1" fmla="*/ 0 h 21600"/>
              <a:gd name="T2" fmla="*/ 6461930 w 21600"/>
              <a:gd name="T3" fmla="*/ 417334 h 21600"/>
              <a:gd name="T4" fmla="*/ 3230989 w 21600"/>
              <a:gd name="T5" fmla="*/ 834655 h 21600"/>
              <a:gd name="T6" fmla="*/ 0 w 21600"/>
              <a:gd name="T7" fmla="*/ 41733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sp>
        <p:nvSpPr>
          <p:cNvPr id="53276" name="chair"/>
          <p:cNvSpPr>
            <a:spLocks noEditPoints="1" noChangeArrowheads="1"/>
          </p:cNvSpPr>
          <p:nvPr/>
        </p:nvSpPr>
        <p:spPr bwMode="auto">
          <a:xfrm>
            <a:off x="2987675" y="2852738"/>
            <a:ext cx="71438" cy="71437"/>
          </a:xfrm>
          <a:custGeom>
            <a:avLst/>
            <a:gdLst>
              <a:gd name="T0" fmla="*/ 390706 w 21600"/>
              <a:gd name="T1" fmla="*/ 0 h 21600"/>
              <a:gd name="T2" fmla="*/ 781413 w 21600"/>
              <a:gd name="T3" fmla="*/ 390694 h 21600"/>
              <a:gd name="T4" fmla="*/ 390706 w 21600"/>
              <a:gd name="T5" fmla="*/ 781379 h 21600"/>
              <a:gd name="T6" fmla="*/ 0 w 21600"/>
              <a:gd name="T7" fmla="*/ 390694 h 21600"/>
              <a:gd name="T8" fmla="*/ 0 60000 65536"/>
              <a:gd name="T9" fmla="*/ 0 60000 65536"/>
              <a:gd name="T10" fmla="*/ 0 60000 65536"/>
              <a:gd name="T11" fmla="*/ 0 60000 65536"/>
              <a:gd name="T12" fmla="*/ 5400 w 21600"/>
              <a:gd name="T13" fmla="*/ 7265 h 21600"/>
              <a:gd name="T14" fmla="*/ 16200 w 21600"/>
              <a:gd name="T15" fmla="*/ 17869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2960" y="3927"/>
                </a:moveTo>
                <a:lnTo>
                  <a:pt x="14760" y="3927"/>
                </a:lnTo>
                <a:cubicBezTo>
                  <a:pt x="17640" y="4713"/>
                  <a:pt x="18000" y="3535"/>
                  <a:pt x="18000" y="2356"/>
                </a:cubicBezTo>
                <a:cubicBezTo>
                  <a:pt x="18000" y="785"/>
                  <a:pt x="15840" y="0"/>
                  <a:pt x="10800" y="0"/>
                </a:cubicBezTo>
                <a:cubicBezTo>
                  <a:pt x="6120" y="0"/>
                  <a:pt x="3600" y="785"/>
                  <a:pt x="3600" y="2356"/>
                </a:cubicBezTo>
                <a:cubicBezTo>
                  <a:pt x="3600" y="3535"/>
                  <a:pt x="4320" y="4713"/>
                  <a:pt x="6840" y="3927"/>
                </a:cubicBezTo>
                <a:lnTo>
                  <a:pt x="8640" y="3927"/>
                </a:lnTo>
                <a:lnTo>
                  <a:pt x="8640" y="5891"/>
                </a:lnTo>
                <a:lnTo>
                  <a:pt x="6840" y="5891"/>
                </a:lnTo>
                <a:cubicBezTo>
                  <a:pt x="5400" y="5891"/>
                  <a:pt x="4320" y="7069"/>
                  <a:pt x="4320" y="8640"/>
                </a:cubicBezTo>
                <a:lnTo>
                  <a:pt x="4320" y="10996"/>
                </a:lnTo>
                <a:lnTo>
                  <a:pt x="2880" y="10996"/>
                </a:lnTo>
                <a:lnTo>
                  <a:pt x="2880" y="8640"/>
                </a:lnTo>
                <a:cubicBezTo>
                  <a:pt x="2880" y="7855"/>
                  <a:pt x="2520" y="7069"/>
                  <a:pt x="1440" y="7069"/>
                </a:cubicBezTo>
                <a:cubicBezTo>
                  <a:pt x="720" y="7069"/>
                  <a:pt x="0" y="7855"/>
                  <a:pt x="0" y="8640"/>
                </a:cubicBezTo>
                <a:lnTo>
                  <a:pt x="0" y="10604"/>
                </a:lnTo>
                <a:lnTo>
                  <a:pt x="0" y="17280"/>
                </a:lnTo>
                <a:cubicBezTo>
                  <a:pt x="0" y="18065"/>
                  <a:pt x="720" y="18851"/>
                  <a:pt x="1440" y="18851"/>
                </a:cubicBezTo>
                <a:cubicBezTo>
                  <a:pt x="2520" y="18851"/>
                  <a:pt x="2880" y="18065"/>
                  <a:pt x="2880" y="17280"/>
                </a:cubicBezTo>
                <a:lnTo>
                  <a:pt x="2880" y="14531"/>
                </a:lnTo>
                <a:lnTo>
                  <a:pt x="4320" y="14531"/>
                </a:lnTo>
                <a:lnTo>
                  <a:pt x="4320" y="15709"/>
                </a:lnTo>
                <a:cubicBezTo>
                  <a:pt x="4320" y="18458"/>
                  <a:pt x="6840" y="21600"/>
                  <a:pt x="10800" y="21600"/>
                </a:cubicBezTo>
                <a:cubicBezTo>
                  <a:pt x="15120" y="21600"/>
                  <a:pt x="17280" y="18458"/>
                  <a:pt x="17280" y="15709"/>
                </a:cubicBezTo>
                <a:lnTo>
                  <a:pt x="17280" y="14531"/>
                </a:lnTo>
                <a:lnTo>
                  <a:pt x="18720" y="14531"/>
                </a:lnTo>
                <a:lnTo>
                  <a:pt x="18720" y="17280"/>
                </a:lnTo>
                <a:cubicBezTo>
                  <a:pt x="18720" y="18065"/>
                  <a:pt x="19440" y="18851"/>
                  <a:pt x="20160" y="18851"/>
                </a:cubicBezTo>
                <a:cubicBezTo>
                  <a:pt x="20880" y="18851"/>
                  <a:pt x="21600" y="18065"/>
                  <a:pt x="21600" y="17280"/>
                </a:cubicBezTo>
                <a:lnTo>
                  <a:pt x="21600" y="10604"/>
                </a:lnTo>
                <a:lnTo>
                  <a:pt x="21600" y="8640"/>
                </a:lnTo>
                <a:cubicBezTo>
                  <a:pt x="21600" y="7855"/>
                  <a:pt x="20880" y="7069"/>
                  <a:pt x="20160" y="7069"/>
                </a:cubicBezTo>
                <a:cubicBezTo>
                  <a:pt x="19440" y="7069"/>
                  <a:pt x="18720" y="7855"/>
                  <a:pt x="18720" y="8640"/>
                </a:cubicBezTo>
                <a:lnTo>
                  <a:pt x="18720" y="10996"/>
                </a:lnTo>
                <a:lnTo>
                  <a:pt x="17280" y="10996"/>
                </a:lnTo>
                <a:lnTo>
                  <a:pt x="17280" y="8640"/>
                </a:lnTo>
                <a:cubicBezTo>
                  <a:pt x="17280" y="7069"/>
                  <a:pt x="16200" y="5891"/>
                  <a:pt x="14760" y="5891"/>
                </a:cubicBezTo>
                <a:lnTo>
                  <a:pt x="12960" y="5891"/>
                </a:lnTo>
                <a:lnTo>
                  <a:pt x="12960" y="3927"/>
                </a:lnTo>
                <a:close/>
                <a:moveTo>
                  <a:pt x="12960" y="3927"/>
                </a:moveTo>
                <a:moveTo>
                  <a:pt x="2880" y="10996"/>
                </a:moveTo>
                <a:moveTo>
                  <a:pt x="4320" y="10996"/>
                </a:moveTo>
                <a:lnTo>
                  <a:pt x="4320" y="14531"/>
                </a:lnTo>
                <a:moveTo>
                  <a:pt x="2880" y="14531"/>
                </a:moveTo>
                <a:lnTo>
                  <a:pt x="2880" y="10996"/>
                </a:lnTo>
                <a:moveTo>
                  <a:pt x="17280" y="10996"/>
                </a:moveTo>
                <a:moveTo>
                  <a:pt x="18720" y="10996"/>
                </a:moveTo>
                <a:lnTo>
                  <a:pt x="18720" y="14531"/>
                </a:lnTo>
                <a:moveTo>
                  <a:pt x="17280" y="14531"/>
                </a:moveTo>
                <a:lnTo>
                  <a:pt x="17280" y="10996"/>
                </a:lnTo>
                <a:moveTo>
                  <a:pt x="8640" y="3927"/>
                </a:moveTo>
                <a:lnTo>
                  <a:pt x="12960" y="3927"/>
                </a:lnTo>
                <a:moveTo>
                  <a:pt x="12960" y="5891"/>
                </a:moveTo>
                <a:lnTo>
                  <a:pt x="8640" y="5891"/>
                </a:lnTo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GB"/>
          </a:p>
        </p:txBody>
      </p:sp>
      <p:cxnSp>
        <p:nvCxnSpPr>
          <p:cNvPr id="53277" name="AutoShape 46"/>
          <p:cNvCxnSpPr>
            <a:cxnSpLocks noChangeShapeType="1"/>
            <a:stCxn id="53267" idx="2"/>
            <a:endCxn id="53270" idx="1"/>
          </p:cNvCxnSpPr>
          <p:nvPr/>
        </p:nvCxnSpPr>
        <p:spPr bwMode="auto">
          <a:xfrm>
            <a:off x="4537075" y="2779713"/>
            <a:ext cx="1116013" cy="398462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8" name="AutoShape 47"/>
          <p:cNvCxnSpPr>
            <a:cxnSpLocks noChangeShapeType="1"/>
            <a:stCxn id="53270" idx="2"/>
            <a:endCxn id="53271" idx="3"/>
          </p:cNvCxnSpPr>
          <p:nvPr/>
        </p:nvCxnSpPr>
        <p:spPr bwMode="auto">
          <a:xfrm>
            <a:off x="5616575" y="3213100"/>
            <a:ext cx="393700" cy="708025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79" name="AutoShape 48"/>
          <p:cNvCxnSpPr>
            <a:cxnSpLocks noChangeShapeType="1"/>
            <a:stCxn id="53271" idx="2"/>
            <a:endCxn id="53272" idx="2"/>
          </p:cNvCxnSpPr>
          <p:nvPr/>
        </p:nvCxnSpPr>
        <p:spPr bwMode="auto">
          <a:xfrm flipH="1">
            <a:off x="5724525" y="3983038"/>
            <a:ext cx="250825" cy="742950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0" name="AutoShape 49"/>
          <p:cNvCxnSpPr>
            <a:cxnSpLocks noChangeShapeType="1"/>
            <a:stCxn id="53272" idx="2"/>
            <a:endCxn id="53273" idx="1"/>
          </p:cNvCxnSpPr>
          <p:nvPr/>
        </p:nvCxnSpPr>
        <p:spPr bwMode="auto">
          <a:xfrm flipH="1">
            <a:off x="4645025" y="4725988"/>
            <a:ext cx="1079500" cy="647700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1" name="AutoShape 50"/>
          <p:cNvCxnSpPr>
            <a:cxnSpLocks noChangeShapeType="1"/>
            <a:stCxn id="53273" idx="3"/>
            <a:endCxn id="53274" idx="2"/>
          </p:cNvCxnSpPr>
          <p:nvPr/>
        </p:nvCxnSpPr>
        <p:spPr bwMode="auto">
          <a:xfrm flipH="1" flipV="1">
            <a:off x="3205163" y="4867275"/>
            <a:ext cx="1295400" cy="506413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2" name="AutoShape 51"/>
          <p:cNvCxnSpPr>
            <a:cxnSpLocks noChangeShapeType="1"/>
            <a:stCxn id="53274" idx="3"/>
          </p:cNvCxnSpPr>
          <p:nvPr/>
        </p:nvCxnSpPr>
        <p:spPr bwMode="auto">
          <a:xfrm flipH="1" flipV="1">
            <a:off x="2843213" y="3860800"/>
            <a:ext cx="288925" cy="935038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3" name="AutoShape 52"/>
          <p:cNvCxnSpPr>
            <a:cxnSpLocks noChangeShapeType="1"/>
            <a:stCxn id="53275" idx="1"/>
            <a:endCxn id="53276" idx="2"/>
          </p:cNvCxnSpPr>
          <p:nvPr/>
        </p:nvCxnSpPr>
        <p:spPr bwMode="auto">
          <a:xfrm flipV="1">
            <a:off x="2916238" y="2924175"/>
            <a:ext cx="107950" cy="973138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284" name="AutoShape 53"/>
          <p:cNvCxnSpPr>
            <a:cxnSpLocks noChangeShapeType="1"/>
            <a:stCxn id="53276" idx="1"/>
            <a:endCxn id="53268" idx="2"/>
          </p:cNvCxnSpPr>
          <p:nvPr/>
        </p:nvCxnSpPr>
        <p:spPr bwMode="auto">
          <a:xfrm flipV="1">
            <a:off x="3059113" y="2278063"/>
            <a:ext cx="1512887" cy="611187"/>
          </a:xfrm>
          <a:prstGeom prst="straightConnector1">
            <a:avLst/>
          </a:prstGeom>
          <a:noFill/>
          <a:ln w="57150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Arc plein 1"/>
          <p:cNvSpPr/>
          <p:nvPr/>
        </p:nvSpPr>
        <p:spPr bwMode="auto">
          <a:xfrm rot="9265994">
            <a:off x="2811453" y="3273751"/>
            <a:ext cx="3751873" cy="2301472"/>
          </a:xfrm>
          <a:prstGeom prst="blockArc">
            <a:avLst>
              <a:gd name="adj1" fmla="val 10454261"/>
              <a:gd name="adj2" fmla="val 21102561"/>
              <a:gd name="adj3" fmla="val 23929"/>
            </a:avLst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6" name="Trapèze 5"/>
          <p:cNvSpPr/>
          <p:nvPr/>
        </p:nvSpPr>
        <p:spPr bwMode="auto">
          <a:xfrm rot="14919562">
            <a:off x="5617296" y="3038190"/>
            <a:ext cx="569998" cy="519817"/>
          </a:xfrm>
          <a:prstGeom prst="trapezoid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cxnSp>
        <p:nvCxnSpPr>
          <p:cNvPr id="7" name="Connecteur en arc 6"/>
          <p:cNvCxnSpPr/>
          <p:nvPr/>
        </p:nvCxnSpPr>
        <p:spPr bwMode="auto">
          <a:xfrm flipV="1">
            <a:off x="3276600" y="3141663"/>
            <a:ext cx="2698750" cy="2159002"/>
          </a:xfrm>
          <a:prstGeom prst="curvedConnector3">
            <a:avLst>
              <a:gd name="adj1" fmla="val 90915"/>
            </a:avLst>
          </a:prstGeom>
          <a:solidFill>
            <a:schemeClr val="accent1"/>
          </a:solidFill>
          <a:ln w="57150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525322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re 1"/>
          <p:cNvSpPr>
            <a:spLocks noGrp="1"/>
          </p:cNvSpPr>
          <p:nvPr>
            <p:ph type="title"/>
          </p:nvPr>
        </p:nvSpPr>
        <p:spPr>
          <a:xfrm>
            <a:off x="1042988" y="17463"/>
            <a:ext cx="8353548" cy="1143000"/>
          </a:xfrm>
        </p:spPr>
        <p:txBody>
          <a:bodyPr/>
          <a:lstStyle/>
          <a:p>
            <a:r>
              <a:rPr lang="en-GB" sz="2800" dirty="0" err="1" smtClean="0">
                <a:solidFill>
                  <a:schemeClr val="bg2"/>
                </a:solidFill>
              </a:rPr>
              <a:t>Programmation</a:t>
            </a:r>
            <a:r>
              <a:rPr lang="en-GB" sz="2800" dirty="0" smtClean="0">
                <a:solidFill>
                  <a:schemeClr val="bg2"/>
                </a:solidFill>
              </a:rPr>
              <a:t> de la </a:t>
            </a:r>
            <a:r>
              <a:rPr lang="en-GB" sz="2800" dirty="0" err="1" smtClean="0">
                <a:solidFill>
                  <a:schemeClr val="bg2"/>
                </a:solidFill>
              </a:rPr>
              <a:t>deuxième</a:t>
            </a:r>
            <a:r>
              <a:rPr lang="en-GB" sz="2800" dirty="0" smtClean="0">
                <a:solidFill>
                  <a:schemeClr val="bg2"/>
                </a:solidFill>
              </a:rPr>
              <a:t> reunion avec les </a:t>
            </a:r>
            <a:r>
              <a:rPr lang="en-GB" sz="2800" dirty="0" err="1" smtClean="0">
                <a:solidFill>
                  <a:schemeClr val="bg2"/>
                </a:solidFill>
              </a:rPr>
              <a:t>citoyens</a:t>
            </a:r>
            <a:endParaRPr lang="en-GB" sz="2800" dirty="0" smtClean="0">
              <a:solidFill>
                <a:schemeClr val="bg2"/>
              </a:solidFill>
            </a:endParaRPr>
          </a:p>
        </p:txBody>
      </p:sp>
      <p:sp>
        <p:nvSpPr>
          <p:cNvPr id="52227" name="Espace réservé du contenu 2"/>
          <p:cNvSpPr>
            <a:spLocks noGrp="1"/>
          </p:cNvSpPr>
          <p:nvPr>
            <p:ph idx="1"/>
          </p:nvPr>
        </p:nvSpPr>
        <p:spPr bwMode="auto">
          <a:xfrm>
            <a:off x="395288" y="1268413"/>
            <a:ext cx="8569325" cy="5030787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Tx/>
              <a:buNone/>
              <a:defRPr/>
            </a:pPr>
            <a:r>
              <a:rPr lang="en-GB" dirty="0" smtClean="0"/>
              <a:t>6 temps</a:t>
            </a:r>
            <a:r>
              <a:rPr lang="en-GB" sz="2400" dirty="0" smtClean="0"/>
              <a:t>: </a:t>
            </a:r>
          </a:p>
          <a:p>
            <a:pPr marL="0" indent="0">
              <a:buFontTx/>
              <a:buNone/>
              <a:defRPr/>
            </a:pPr>
            <a:endParaRPr lang="en-GB" sz="2400" dirty="0" smtClean="0"/>
          </a:p>
          <a:p>
            <a:pPr>
              <a:defRPr/>
            </a:pPr>
            <a:r>
              <a:rPr lang="en-GB" sz="2400" dirty="0" smtClean="0"/>
              <a:t>1- Restitution et validation de la </a:t>
            </a:r>
            <a:r>
              <a:rPr lang="en-GB" sz="2400" dirty="0" err="1" smtClean="0"/>
              <a:t>synthèse</a:t>
            </a:r>
            <a:r>
              <a:rPr lang="en-GB" sz="2400" dirty="0" smtClean="0"/>
              <a:t>; </a:t>
            </a:r>
          </a:p>
          <a:p>
            <a:pPr>
              <a:defRPr/>
            </a:pPr>
            <a:r>
              <a:rPr lang="en-GB" sz="2400" dirty="0" smtClean="0"/>
              <a:t>2- 4ème question; </a:t>
            </a:r>
          </a:p>
          <a:p>
            <a:pPr>
              <a:defRPr/>
            </a:pPr>
            <a:r>
              <a:rPr lang="en-GB" sz="2400" dirty="0" smtClean="0"/>
              <a:t>3- Prise de </a:t>
            </a:r>
            <a:r>
              <a:rPr lang="en-GB" sz="2400" dirty="0" err="1" smtClean="0"/>
              <a:t>connaissance</a:t>
            </a:r>
            <a:r>
              <a:rPr lang="en-GB" sz="2400" dirty="0" smtClean="0"/>
              <a:t> des </a:t>
            </a:r>
            <a:r>
              <a:rPr lang="en-GB" sz="2400" dirty="0" err="1" smtClean="0"/>
              <a:t>résultats</a:t>
            </a:r>
            <a:r>
              <a:rPr lang="en-GB" sz="2400" dirty="0" smtClean="0"/>
              <a:t> </a:t>
            </a:r>
            <a:r>
              <a:rPr lang="en-GB" sz="2400" dirty="0" err="1" smtClean="0"/>
              <a:t>statistiques</a:t>
            </a:r>
            <a:r>
              <a:rPr lang="en-GB" sz="2400" dirty="0" smtClean="0"/>
              <a:t>; </a:t>
            </a:r>
          </a:p>
          <a:p>
            <a:pPr>
              <a:defRPr/>
            </a:pPr>
            <a:r>
              <a:rPr lang="en-GB" sz="2400" dirty="0" smtClean="0"/>
              <a:t>4- Propositions </a:t>
            </a:r>
            <a:r>
              <a:rPr lang="en-GB" sz="2400" dirty="0" err="1" smtClean="0"/>
              <a:t>d’action</a:t>
            </a:r>
            <a:r>
              <a:rPr lang="en-GB" sz="2400" dirty="0" smtClean="0"/>
              <a:t> de </a:t>
            </a:r>
            <a:r>
              <a:rPr lang="en-GB" sz="2400" dirty="0" err="1" smtClean="0"/>
              <a:t>chaque</a:t>
            </a:r>
            <a:r>
              <a:rPr lang="en-GB" sz="2400" dirty="0" smtClean="0"/>
              <a:t> </a:t>
            </a:r>
            <a:r>
              <a:rPr lang="en-GB" sz="2400" dirty="0" err="1" smtClean="0"/>
              <a:t>groupe</a:t>
            </a:r>
            <a:r>
              <a:rPr lang="en-GB" sz="2400" dirty="0" smtClean="0"/>
              <a:t> </a:t>
            </a:r>
            <a:r>
              <a:rPr lang="en-GB" sz="2400" dirty="0" err="1" smtClean="0"/>
              <a:t>homogène</a:t>
            </a:r>
            <a:r>
              <a:rPr lang="en-GB" sz="2400" dirty="0" smtClean="0"/>
              <a:t>; </a:t>
            </a:r>
          </a:p>
          <a:p>
            <a:pPr>
              <a:defRPr/>
            </a:pPr>
            <a:r>
              <a:rPr lang="en-GB" sz="2400" dirty="0" smtClean="0"/>
              <a:t>5- </a:t>
            </a:r>
            <a:r>
              <a:rPr lang="en-GB" sz="2400" dirty="0" err="1"/>
              <a:t>C</a:t>
            </a:r>
            <a:r>
              <a:rPr lang="en-GB" sz="2400" dirty="0" err="1" smtClean="0"/>
              <a:t>oncrétisation</a:t>
            </a:r>
            <a:r>
              <a:rPr lang="en-GB" sz="2400" dirty="0" smtClean="0"/>
              <a:t> des actions en </a:t>
            </a:r>
            <a:r>
              <a:rPr lang="en-GB" sz="2400" dirty="0" err="1" smtClean="0"/>
              <a:t>groupes</a:t>
            </a:r>
            <a:r>
              <a:rPr lang="en-GB" sz="2400" dirty="0" smtClean="0"/>
              <a:t> arc-en-</a:t>
            </a:r>
            <a:r>
              <a:rPr lang="en-GB" sz="2400" dirty="0" err="1" smtClean="0"/>
              <a:t>ciel</a:t>
            </a:r>
            <a:r>
              <a:rPr lang="en-GB" sz="2400" dirty="0" smtClean="0"/>
              <a:t>;</a:t>
            </a:r>
          </a:p>
          <a:p>
            <a:pPr>
              <a:defRPr/>
            </a:pPr>
            <a:r>
              <a:rPr lang="en-GB" sz="2400" dirty="0" smtClean="0"/>
              <a:t>6- Plan de </a:t>
            </a:r>
            <a:r>
              <a:rPr lang="en-GB" sz="2400" dirty="0" err="1" smtClean="0"/>
              <a:t>démultiplication</a:t>
            </a:r>
            <a:r>
              <a:rPr lang="en-GB" sz="2400" dirty="0" smtClean="0"/>
              <a:t> des </a:t>
            </a:r>
            <a:r>
              <a:rPr lang="en-GB" sz="2400" dirty="0" err="1" smtClean="0"/>
              <a:t>groupes</a:t>
            </a:r>
            <a:r>
              <a:rPr lang="en-GB" sz="2400" dirty="0" smtClean="0"/>
              <a:t> </a:t>
            </a:r>
            <a:r>
              <a:rPr lang="en-GB" sz="2400" dirty="0" err="1" smtClean="0"/>
              <a:t>homogènes</a:t>
            </a:r>
            <a:r>
              <a:rPr lang="en-GB" sz="2400" dirty="0" smtClean="0"/>
              <a:t>.</a:t>
            </a:r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  <a:p>
            <a:pPr>
              <a:defRPr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197272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7" y="188913"/>
            <a:ext cx="7052345" cy="576262"/>
          </a:xfrm>
        </p:spPr>
        <p:txBody>
          <a:bodyPr/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Second défis pour la 2</a:t>
            </a:r>
            <a:r>
              <a:rPr lang="fr-FR" sz="3200" b="1" baseline="30000" dirty="0" smtClean="0">
                <a:solidFill>
                  <a:schemeClr val="bg1"/>
                </a:solidFill>
              </a:rPr>
              <a:t>ème</a:t>
            </a:r>
            <a:r>
              <a:rPr lang="fr-FR" sz="3200" b="1" dirty="0" smtClean="0">
                <a:solidFill>
                  <a:schemeClr val="bg1"/>
                </a:solidFill>
              </a:rPr>
              <a:t> réunion </a:t>
            </a:r>
            <a:endParaRPr lang="fr-FR" sz="3200" dirty="0" smtClean="0">
              <a:solidFill>
                <a:schemeClr val="bg1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504" y="1052513"/>
            <a:ext cx="9036496" cy="5073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fr-FR" sz="2800" dirty="0" smtClean="0"/>
              <a:t>Cependant ces solutions soulèvent d’autres défis: </a:t>
            </a:r>
          </a:p>
          <a:p>
            <a:pPr>
              <a:lnSpc>
                <a:spcPct val="90000"/>
              </a:lnSpc>
            </a:pPr>
            <a:endParaRPr lang="fr-FR" sz="2800" dirty="0" smtClean="0"/>
          </a:p>
          <a:p>
            <a:pPr>
              <a:lnSpc>
                <a:spcPct val="90000"/>
              </a:lnSpc>
            </a:pPr>
            <a:r>
              <a:rPr lang="fr-FR" sz="2800" dirty="0" smtClean="0"/>
              <a:t>Comment développer des actions de coresponsabilité pertinentes</a:t>
            </a:r>
          </a:p>
          <a:p>
            <a:pPr>
              <a:lnSpc>
                <a:spcPct val="90000"/>
              </a:lnSpc>
            </a:pPr>
            <a:endParaRPr lang="fr-FR" sz="2800" dirty="0">
              <a:sym typeface="Wingdings" pitchFamily="2" charset="2"/>
            </a:endParaRPr>
          </a:p>
          <a:p>
            <a:pPr>
              <a:lnSpc>
                <a:spcPct val="90000"/>
              </a:lnSpc>
            </a:pPr>
            <a:r>
              <a:rPr lang="fr-FR" sz="2800" dirty="0" smtClean="0"/>
              <a:t>Comment faire le lien avec les actions des autres acteurs du territoire et les intégrer dans stratégie et plan d’action commun</a:t>
            </a:r>
          </a:p>
          <a:p>
            <a:pPr marL="0" indent="0">
              <a:lnSpc>
                <a:spcPct val="90000"/>
              </a:lnSpc>
              <a:buNone/>
            </a:pPr>
            <a:endParaRPr lang="fr-FR" sz="2800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19200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483767" y="188913"/>
            <a:ext cx="7052345" cy="576262"/>
          </a:xfrm>
        </p:spPr>
        <p:txBody>
          <a:bodyPr/>
          <a:lstStyle/>
          <a:p>
            <a:r>
              <a:rPr lang="fr-FR" sz="3200" b="1" dirty="0" smtClean="0">
                <a:solidFill>
                  <a:schemeClr val="bg1"/>
                </a:solidFill>
              </a:rPr>
              <a:t>Solutions proposées </a:t>
            </a:r>
            <a:endParaRPr lang="fr-FR" sz="3200" dirty="0" smtClean="0">
              <a:solidFill>
                <a:schemeClr val="bg1"/>
              </a:solidFill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7504" y="1052513"/>
            <a:ext cx="9036496" cy="50736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fr-FR" sz="2800" dirty="0" smtClean="0">
                <a:solidFill>
                  <a:srgbClr val="2922CC"/>
                </a:solidFill>
              </a:rPr>
              <a:t>Face à ces défis les territoires de coresponsabilité ont développé des solutions:</a:t>
            </a:r>
          </a:p>
          <a:p>
            <a:pPr eaLnBrk="1" hangingPunct="1"/>
            <a:r>
              <a:rPr lang="fr-FR" sz="2800" dirty="0" smtClean="0"/>
              <a:t>Comment développer des actions de coresponsabilité pertinentes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r-FR" sz="2800" dirty="0" smtClean="0">
                <a:solidFill>
                  <a:srgbClr val="2922CC"/>
                </a:solidFill>
                <a:sym typeface="Wingdings" pitchFamily="2" charset="2"/>
              </a:rPr>
              <a:t> solution proposée:</a:t>
            </a:r>
            <a:r>
              <a:rPr lang="fr-FR" sz="2800" dirty="0" smtClean="0">
                <a:solidFill>
                  <a:srgbClr val="2922CC"/>
                </a:solidFill>
              </a:rPr>
              <a:t> 1</a:t>
            </a:r>
            <a:r>
              <a:rPr lang="fr-FR" sz="2800" baseline="30000" dirty="0" smtClean="0">
                <a:solidFill>
                  <a:srgbClr val="2922CC"/>
                </a:solidFill>
              </a:rPr>
              <a:t>er</a:t>
            </a:r>
            <a:r>
              <a:rPr lang="fr-FR" sz="2800" dirty="0" smtClean="0">
                <a:solidFill>
                  <a:srgbClr val="2922CC"/>
                </a:solidFill>
              </a:rPr>
              <a:t> cycle de préparation</a:t>
            </a:r>
          </a:p>
          <a:p>
            <a:pPr eaLnBrk="1" hangingPunct="1"/>
            <a:r>
              <a:rPr lang="fr-FR" sz="2800" dirty="0" smtClean="0"/>
              <a:t>Comment faire le lien avec les actions des autres acteurs du territoire et les intégrer dans une stratégie et un plan d’action communs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fr-FR" sz="2800" dirty="0" smtClean="0">
                <a:solidFill>
                  <a:srgbClr val="2922CC"/>
                </a:solidFill>
                <a:sym typeface="Wingdings" pitchFamily="2" charset="2"/>
              </a:rPr>
              <a:t> solution proposée: </a:t>
            </a:r>
            <a:r>
              <a:rPr lang="fr-FR" sz="2800" dirty="0" err="1" smtClean="0">
                <a:solidFill>
                  <a:srgbClr val="2922CC"/>
                </a:solidFill>
                <a:sym typeface="Wingdings" pitchFamily="2" charset="2"/>
              </a:rPr>
              <a:t>co</a:t>
            </a:r>
            <a:r>
              <a:rPr lang="fr-FR" sz="2800" dirty="0" smtClean="0">
                <a:solidFill>
                  <a:srgbClr val="2922CC"/>
                </a:solidFill>
                <a:sym typeface="Wingdings" pitchFamily="2" charset="2"/>
              </a:rPr>
              <a:t>-évaluations et améliorations participatives des actions existantes réalisées en parallèle et synthèse des décision dans un plan concerté.</a:t>
            </a:r>
            <a:endParaRPr lang="fr-FR" sz="2800" dirty="0" smtClean="0">
              <a:solidFill>
                <a:srgbClr val="2922CC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fr-FR" sz="2800" dirty="0" smtClean="0"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071240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nternational">
  <a:themeElements>
    <a:clrScheme name="International 2">
      <a:dk1>
        <a:srgbClr val="000000"/>
      </a:dk1>
      <a:lt1>
        <a:srgbClr val="FFFFFF"/>
      </a:lt1>
      <a:dk2>
        <a:srgbClr val="CC6600"/>
      </a:dk2>
      <a:lt2>
        <a:srgbClr val="FFFFFF"/>
      </a:lt2>
      <a:accent1>
        <a:srgbClr val="FFFFCC"/>
      </a:accent1>
      <a:accent2>
        <a:srgbClr val="B5E0E3"/>
      </a:accent2>
      <a:accent3>
        <a:srgbClr val="FFFFFF"/>
      </a:accent3>
      <a:accent4>
        <a:srgbClr val="000000"/>
      </a:accent4>
      <a:accent5>
        <a:srgbClr val="FFFFE2"/>
      </a:accent5>
      <a:accent6>
        <a:srgbClr val="A4CBCE"/>
      </a:accent6>
      <a:hlink>
        <a:srgbClr val="E5D093"/>
      </a:hlink>
      <a:folHlink>
        <a:srgbClr val="CCB374"/>
      </a:folHlink>
    </a:clrScheme>
    <a:fontScheme name="International">
      <a:majorFont>
        <a:latin typeface="Times New Roman"/>
        <a:ea typeface=""/>
        <a:cs typeface=""/>
      </a:majorFont>
      <a:minorFont>
        <a:latin typeface="F0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International 1">
        <a:dk1>
          <a:srgbClr val="000000"/>
        </a:dk1>
        <a:lt1>
          <a:srgbClr val="FFFFCC"/>
        </a:lt1>
        <a:dk2>
          <a:srgbClr val="4D4D4D"/>
        </a:dk2>
        <a:lt2>
          <a:srgbClr val="FFCC00"/>
        </a:lt2>
        <a:accent1>
          <a:srgbClr val="FF9900"/>
        </a:accent1>
        <a:accent2>
          <a:srgbClr val="CC9900"/>
        </a:accent2>
        <a:accent3>
          <a:srgbClr val="B2B2B2"/>
        </a:accent3>
        <a:accent4>
          <a:srgbClr val="DADAAE"/>
        </a:accent4>
        <a:accent5>
          <a:srgbClr val="FFCAAA"/>
        </a:accent5>
        <a:accent6>
          <a:srgbClr val="B98A00"/>
        </a:accent6>
        <a:hlink>
          <a:srgbClr val="898743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tional 2">
        <a:dk1>
          <a:srgbClr val="000000"/>
        </a:dk1>
        <a:lt1>
          <a:srgbClr val="FFFFFF"/>
        </a:lt1>
        <a:dk2>
          <a:srgbClr val="CC6600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E5D093"/>
        </a:hlink>
        <a:folHlink>
          <a:srgbClr val="CCB37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8F8F8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FBFBFB"/>
        </a:accent5>
        <a:accent6>
          <a:srgbClr val="878787"/>
        </a:accent6>
        <a:hlink>
          <a:srgbClr val="DDDDD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 4">
        <a:dk1>
          <a:srgbClr val="000000"/>
        </a:dk1>
        <a:lt1>
          <a:srgbClr val="FFFFFF"/>
        </a:lt1>
        <a:dk2>
          <a:srgbClr val="000066"/>
        </a:dk2>
        <a:lt2>
          <a:srgbClr val="FFFFFF"/>
        </a:lt2>
        <a:accent1>
          <a:srgbClr val="FFFFCC"/>
        </a:accent1>
        <a:accent2>
          <a:srgbClr val="B5E0E3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FDF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 5">
        <a:dk1>
          <a:srgbClr val="000000"/>
        </a:dk1>
        <a:lt1>
          <a:srgbClr val="E9E6D9"/>
        </a:lt1>
        <a:dk2>
          <a:srgbClr val="666633"/>
        </a:dk2>
        <a:lt2>
          <a:srgbClr val="CEC7AA"/>
        </a:lt2>
        <a:accent1>
          <a:srgbClr val="FFFFCC"/>
        </a:accent1>
        <a:accent2>
          <a:srgbClr val="B5E0E3"/>
        </a:accent2>
        <a:accent3>
          <a:srgbClr val="F2F0E9"/>
        </a:accent3>
        <a:accent4>
          <a:srgbClr val="000000"/>
        </a:accent4>
        <a:accent5>
          <a:srgbClr val="FFFFE2"/>
        </a:accent5>
        <a:accent6>
          <a:srgbClr val="A4CBCE"/>
        </a:accent6>
        <a:hlink>
          <a:srgbClr val="B6AB82"/>
        </a:hlink>
        <a:folHlink>
          <a:srgbClr val="A0925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 6">
        <a:dk1>
          <a:srgbClr val="1B3753"/>
        </a:dk1>
        <a:lt1>
          <a:srgbClr val="EAEAEA"/>
        </a:lt1>
        <a:dk2>
          <a:srgbClr val="336699"/>
        </a:dk2>
        <a:lt2>
          <a:srgbClr val="FFFFCC"/>
        </a:lt2>
        <a:accent1>
          <a:srgbClr val="BA8E46"/>
        </a:accent1>
        <a:accent2>
          <a:srgbClr val="46C0AF"/>
        </a:accent2>
        <a:accent3>
          <a:srgbClr val="ADB8CA"/>
        </a:accent3>
        <a:accent4>
          <a:srgbClr val="C8C8C8"/>
        </a:accent4>
        <a:accent5>
          <a:srgbClr val="D9C6B0"/>
        </a:accent5>
        <a:accent6>
          <a:srgbClr val="3FAE9E"/>
        </a:accent6>
        <a:hlink>
          <a:srgbClr val="93ACC3"/>
        </a:hlink>
        <a:folHlink>
          <a:srgbClr val="7897B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International 7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FFCC"/>
        </a:accent1>
        <a:accent2>
          <a:srgbClr val="FFCC99"/>
        </a:accent2>
        <a:accent3>
          <a:srgbClr val="FFFFFF"/>
        </a:accent3>
        <a:accent4>
          <a:srgbClr val="000000"/>
        </a:accent4>
        <a:accent5>
          <a:srgbClr val="FFFFE2"/>
        </a:accent5>
        <a:accent6>
          <a:srgbClr val="E7B98A"/>
        </a:accent6>
        <a:hlink>
          <a:srgbClr val="FF9999"/>
        </a:hlink>
        <a:folHlink>
          <a:srgbClr val="E063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International 8">
        <a:dk1>
          <a:srgbClr val="000000"/>
        </a:dk1>
        <a:lt1>
          <a:srgbClr val="EAEAEA"/>
        </a:lt1>
        <a:dk2>
          <a:srgbClr val="17118B"/>
        </a:dk2>
        <a:lt2>
          <a:srgbClr val="FFFFCC"/>
        </a:lt2>
        <a:accent1>
          <a:srgbClr val="B2B2B2"/>
        </a:accent1>
        <a:accent2>
          <a:srgbClr val="54ABB2"/>
        </a:accent2>
        <a:accent3>
          <a:srgbClr val="ABAAC4"/>
        </a:accent3>
        <a:accent4>
          <a:srgbClr val="C8C8C8"/>
        </a:accent4>
        <a:accent5>
          <a:srgbClr val="D5D5D5"/>
        </a:accent5>
        <a:accent6>
          <a:srgbClr val="4B9BA1"/>
        </a:accent6>
        <a:hlink>
          <a:srgbClr val="4F49A3"/>
        </a:hlink>
        <a:folHlink>
          <a:srgbClr val="2E257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Conception personnalisée">
  <a:themeElements>
    <a:clrScheme name="1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Conception personnalisée">
  <a:themeElements>
    <a:clrScheme name="2_Conception personnalisé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Conception personnalisé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2_Conception personnalisé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onception personnalisé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Conception personnalisé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Designs\International.pot</Template>
  <TotalTime>24</TotalTime>
  <Words>647</Words>
  <Application>Microsoft Office PowerPoint</Application>
  <PresentationFormat>On-screen Show (4:3)</PresentationFormat>
  <Paragraphs>287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International</vt:lpstr>
      <vt:lpstr>Conception personnalisée</vt:lpstr>
      <vt:lpstr>1_Conception personnalisée</vt:lpstr>
      <vt:lpstr>2_Conception personnalisée</vt:lpstr>
      <vt:lpstr>PowerPoint Presentation</vt:lpstr>
      <vt:lpstr>Cycle de progrès vers le BET</vt:lpstr>
      <vt:lpstr>Premiers défis pour la 2ème réunion </vt:lpstr>
      <vt:lpstr>Solutions proposées </vt:lpstr>
      <vt:lpstr>Représentation dans le cycle de progrès</vt:lpstr>
      <vt:lpstr>Représentation dans le cycle de progrès</vt:lpstr>
      <vt:lpstr>Programmation de la deuxième reunion avec les citoyens</vt:lpstr>
      <vt:lpstr>Second défis pour la 2ème réunion </vt:lpstr>
      <vt:lpstr>Solutions proposées </vt:lpstr>
      <vt:lpstr>Introduction du 1er cycle</vt:lpstr>
      <vt:lpstr>Liens avec actions existantes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NATHALIE</dc:creator>
  <cp:lastModifiedBy>THIRION Samuel</cp:lastModifiedBy>
  <cp:revision>187</cp:revision>
  <dcterms:created xsi:type="dcterms:W3CDTF">2006-12-06T12:00:12Z</dcterms:created>
  <dcterms:modified xsi:type="dcterms:W3CDTF">2013-04-23T12:25:18Z</dcterms:modified>
</cp:coreProperties>
</file>