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2" r:id="rId3"/>
    <p:sldMasterId id="2147483653" r:id="rId4"/>
  </p:sldMasterIdLst>
  <p:notesMasterIdLst>
    <p:notesMasterId r:id="rId31"/>
  </p:notesMasterIdLst>
  <p:handoutMasterIdLst>
    <p:handoutMasterId r:id="rId32"/>
  </p:handoutMasterIdLst>
  <p:sldIdLst>
    <p:sldId id="256" r:id="rId5"/>
    <p:sldId id="258" r:id="rId6"/>
    <p:sldId id="323" r:id="rId7"/>
    <p:sldId id="385" r:id="rId8"/>
    <p:sldId id="395" r:id="rId9"/>
    <p:sldId id="325" r:id="rId10"/>
    <p:sldId id="387" r:id="rId11"/>
    <p:sldId id="389" r:id="rId12"/>
    <p:sldId id="386" r:id="rId13"/>
    <p:sldId id="404" r:id="rId14"/>
    <p:sldId id="391" r:id="rId15"/>
    <p:sldId id="392" r:id="rId16"/>
    <p:sldId id="393" r:id="rId17"/>
    <p:sldId id="394" r:id="rId18"/>
    <p:sldId id="398" r:id="rId19"/>
    <p:sldId id="324" r:id="rId20"/>
    <p:sldId id="399" r:id="rId21"/>
    <p:sldId id="402" r:id="rId22"/>
    <p:sldId id="377" r:id="rId23"/>
    <p:sldId id="408" r:id="rId24"/>
    <p:sldId id="401" r:id="rId25"/>
    <p:sldId id="405" r:id="rId26"/>
    <p:sldId id="411" r:id="rId27"/>
    <p:sldId id="412" r:id="rId28"/>
    <p:sldId id="406" r:id="rId29"/>
    <p:sldId id="407" r:id="rId30"/>
  </p:sldIdLst>
  <p:sldSz cx="9144000" cy="6858000" type="screen4x3"/>
  <p:notesSz cx="6873875" cy="100615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9900"/>
    <a:srgbClr val="2922CC"/>
    <a:srgbClr val="CCFF33"/>
    <a:srgbClr val="99FF33"/>
    <a:srgbClr val="008080"/>
    <a:srgbClr val="FF6600"/>
    <a:srgbClr val="000000"/>
    <a:srgbClr val="FF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228" autoAdjust="0"/>
  </p:normalViewPr>
  <p:slideViewPr>
    <p:cSldViewPr>
      <p:cViewPr varScale="1">
        <p:scale>
          <a:sx n="78" d="100"/>
          <a:sy n="78" d="100"/>
        </p:scale>
        <p:origin x="-2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214" y="-108"/>
      </p:cViewPr>
      <p:guideLst>
        <p:guide orient="horz" pos="3169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fld id="{F97AF191-5E10-4CE8-BB16-1DB02EC6816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534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54063"/>
            <a:ext cx="5030787" cy="3773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79963"/>
            <a:ext cx="5041900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fld id="{5C03DDA3-7C23-464E-B18C-230DC7B4DB6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940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978E31-A4E7-4DFB-B51C-D49493931962}" type="slidenum">
              <a:rPr lang="fr-FR" sz="1300" smtClean="0"/>
              <a:pPr eaLnBrk="1" hangingPunct="1"/>
              <a:t>1</a:t>
            </a:fld>
            <a:endParaRPr lang="fr-FR" sz="13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10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11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12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13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14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A1C842-EE7C-4904-A921-F8E3A64D4C06}" type="slidenum">
              <a:rPr lang="fr-FR" sz="1300" smtClean="0"/>
              <a:pPr eaLnBrk="1" hangingPunct="1"/>
              <a:t>15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 eaLnBrk="0" hangingPunct="0"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47675" eaLnBrk="0" hangingPunct="0"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47675" eaLnBrk="0" hangingPunct="0"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47675" eaLnBrk="0" hangingPunct="0"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47675" eaLnBrk="0" hangingPunct="0"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6938" algn="l"/>
                <a:tab pos="1346200" algn="l"/>
                <a:tab pos="1793875" algn="l"/>
                <a:tab pos="2243138" algn="l"/>
                <a:tab pos="2693988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4400" algn="l"/>
                <a:tab pos="89820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DFDF914-4538-47C7-B3C2-C216DF35901D}" type="slidenum">
              <a:rPr lang="en-GB" sz="1300" smtClean="0">
                <a:solidFill>
                  <a:srgbClr val="000000"/>
                </a:solidFill>
                <a:cs typeface="Lucida Sans Unicode" pitchFamily="34" charset="0"/>
              </a:rPr>
              <a:pPr eaLnBrk="1" hangingPunct="1"/>
              <a:t>16</a:t>
            </a:fld>
            <a:endParaRPr lang="en-GB" sz="1300" smtClean="0">
              <a:solidFill>
                <a:srgbClr val="000000"/>
              </a:solidFill>
              <a:cs typeface="Lucida Sans Unicode" pitchFamily="34" charset="0"/>
            </a:endParaRPr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922338" y="754063"/>
            <a:ext cx="5030787" cy="37734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3" tIns="45717" rIns="91433" bIns="45717" anchor="ctr"/>
          <a:lstStyle>
            <a:lvl1pPr defTabSz="4429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429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429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429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429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42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42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42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42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fr-FR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/>
          </p:nvPr>
        </p:nvSpPr>
        <p:spPr>
          <a:xfrm>
            <a:off x="917575" y="4779963"/>
            <a:ext cx="5035550" cy="45243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839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D07ABD-328D-4BB2-B1B5-9E1EECA686D5}" type="slidenum">
              <a:rPr lang="fr-FR" sz="1300" smtClean="0"/>
              <a:pPr eaLnBrk="1" hangingPunct="1"/>
              <a:t>17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7A83A13-211F-4821-A98A-804909787A53}" type="slidenum">
              <a:rPr lang="fr-FR" sz="1300" smtClean="0"/>
              <a:pPr eaLnBrk="1" hangingPunct="1"/>
              <a:t>18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E5FF242-8D74-4F01-AA16-88589396703B}" type="slidenum">
              <a:rPr lang="fr-FR" sz="1300" smtClean="0"/>
              <a:pPr eaLnBrk="1" hangingPunct="1"/>
              <a:t>19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153626-C30D-4C3D-9EEF-3E219AD69963}" type="slidenum">
              <a:rPr lang="fr-FR" sz="1300" smtClean="0"/>
              <a:pPr eaLnBrk="1" hangingPunct="1"/>
              <a:t>2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20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21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72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A597B67-4DE0-470A-A9B8-D912C8F47FAA}" type="slidenum">
              <a:rPr lang="fr-FR" sz="1300" smtClean="0"/>
              <a:pPr eaLnBrk="1" hangingPunct="1"/>
              <a:t>22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28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EAD1A30-0804-4DD3-AF5F-3D268B54B237}" type="slidenum">
              <a:rPr lang="fr-FR" sz="1300" smtClean="0"/>
              <a:pPr eaLnBrk="1" hangingPunct="1"/>
              <a:t>23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39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035811-AACA-4129-B9AF-80F9EEF35B08}" type="slidenum">
              <a:rPr lang="fr-FR" sz="1300" smtClean="0"/>
              <a:pPr eaLnBrk="1" hangingPunct="1"/>
              <a:t>24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83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F25F2F-EFA9-424E-B43C-B8B0324855E5}" type="slidenum">
              <a:rPr lang="fr-FR" sz="1300" smtClean="0"/>
              <a:pPr eaLnBrk="1" hangingPunct="1"/>
              <a:t>25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93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9B759E-575B-48AE-A74A-13F8F5B3AC37}" type="slidenum">
              <a:rPr lang="fr-FR" sz="1300" smtClean="0"/>
              <a:pPr eaLnBrk="1" hangingPunct="1"/>
              <a:t>26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A1C842-EE7C-4904-A921-F8E3A64D4C06}" type="slidenum">
              <a:rPr lang="fr-FR" sz="1300" smtClean="0"/>
              <a:pPr eaLnBrk="1" hangingPunct="1"/>
              <a:t>3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4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5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6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7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8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30F327-5340-4CC6-9F70-2871D73BEA1D}" type="slidenum">
              <a:rPr lang="fr-FR" sz="1300" smtClean="0"/>
              <a:pPr eaLnBrk="1" hangingPunct="1"/>
              <a:t>9</a:t>
            </a:fld>
            <a:endParaRPr lang="fr-FR" sz="13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19250 w 4848"/>
                  <a:gd name="T1" fmla="*/ 458158 h 432"/>
                  <a:gd name="T2" fmla="*/ 0 w 4848"/>
                  <a:gd name="T3" fmla="*/ 458158 h 432"/>
                  <a:gd name="T4" fmla="*/ 0 w 4848"/>
                  <a:gd name="T5" fmla="*/ 0 h 432"/>
                  <a:gd name="T6" fmla="*/ 19250 w 4848"/>
                  <a:gd name="T7" fmla="*/ 0 h 432"/>
                  <a:gd name="T8" fmla="*/ 19250 w 4848"/>
                  <a:gd name="T9" fmla="*/ 458158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14 w 15"/>
                    <a:gd name="T1" fmla="*/ 3 h 23"/>
                    <a:gd name="T2" fmla="*/ 41 w 15"/>
                    <a:gd name="T3" fmla="*/ 3 h 23"/>
                    <a:gd name="T4" fmla="*/ 36 w 15"/>
                    <a:gd name="T5" fmla="*/ 6 h 23"/>
                    <a:gd name="T6" fmla="*/ 14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4 h 23"/>
                    <a:gd name="T2" fmla="*/ 19 w 20"/>
                    <a:gd name="T3" fmla="*/ 3 h 23"/>
                    <a:gd name="T4" fmla="*/ 7 w 20"/>
                    <a:gd name="T5" fmla="*/ 7 h 23"/>
                    <a:gd name="T6" fmla="*/ 3 w 20"/>
                    <a:gd name="T7" fmla="*/ 4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4 w 30"/>
                    <a:gd name="T1" fmla="*/ 6 h 42"/>
                    <a:gd name="T2" fmla="*/ 8 w 30"/>
                    <a:gd name="T3" fmla="*/ 4 h 42"/>
                    <a:gd name="T4" fmla="*/ 0 w 30"/>
                    <a:gd name="T5" fmla="*/ 2 h 42"/>
                    <a:gd name="T6" fmla="*/ 24 w 30"/>
                    <a:gd name="T7" fmla="*/ 2 h 42"/>
                    <a:gd name="T8" fmla="*/ 38 w 30"/>
                    <a:gd name="T9" fmla="*/ 4 h 42"/>
                    <a:gd name="T10" fmla="*/ 36 w 30"/>
                    <a:gd name="T11" fmla="*/ 6 h 42"/>
                    <a:gd name="T12" fmla="*/ 24 w 30"/>
                    <a:gd name="T13" fmla="*/ 6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6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7 h 46"/>
                    <a:gd name="T10" fmla="*/ 12 w 65"/>
                    <a:gd name="T11" fmla="*/ 12 h 46"/>
                    <a:gd name="T12" fmla="*/ 8 w 65"/>
                    <a:gd name="T13" fmla="*/ 5 h 46"/>
                    <a:gd name="T14" fmla="*/ 12 w 65"/>
                    <a:gd name="T15" fmla="*/ 3 h 46"/>
                    <a:gd name="T16" fmla="*/ 14 w 65"/>
                    <a:gd name="T17" fmla="*/ 6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7 h 47"/>
                    <a:gd name="T2" fmla="*/ 18 w 69"/>
                    <a:gd name="T3" fmla="*/ 6 h 47"/>
                    <a:gd name="T4" fmla="*/ 44 w 69"/>
                    <a:gd name="T5" fmla="*/ 1 h 47"/>
                    <a:gd name="T6" fmla="*/ 56 w 69"/>
                    <a:gd name="T7" fmla="*/ 2 h 47"/>
                    <a:gd name="T8" fmla="*/ 42 w 69"/>
                    <a:gd name="T9" fmla="*/ 4 h 47"/>
                    <a:gd name="T10" fmla="*/ 28 w 69"/>
                    <a:gd name="T11" fmla="*/ 7 h 47"/>
                    <a:gd name="T12" fmla="*/ 22 w 69"/>
                    <a:gd name="T13" fmla="*/ 10 h 47"/>
                    <a:gd name="T14" fmla="*/ 16 w 69"/>
                    <a:gd name="T15" fmla="*/ 10 h 47"/>
                    <a:gd name="T16" fmla="*/ 12 w 69"/>
                    <a:gd name="T17" fmla="*/ 8 h 47"/>
                    <a:gd name="T18" fmla="*/ 0 w 69"/>
                    <a:gd name="T19" fmla="*/ 8 h 47"/>
                    <a:gd name="T20" fmla="*/ 0 w 69"/>
                    <a:gd name="T21" fmla="*/ 7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4 h 277"/>
                    <a:gd name="T4" fmla="*/ 46 w 355"/>
                    <a:gd name="T5" fmla="*/ 7 h 277"/>
                    <a:gd name="T6" fmla="*/ 76 w 355"/>
                    <a:gd name="T7" fmla="*/ 11 h 277"/>
                    <a:gd name="T8" fmla="*/ 92 w 355"/>
                    <a:gd name="T9" fmla="*/ 14 h 277"/>
                    <a:gd name="T10" fmla="*/ 122 w 355"/>
                    <a:gd name="T11" fmla="*/ 21 h 277"/>
                    <a:gd name="T12" fmla="*/ 136 w 355"/>
                    <a:gd name="T13" fmla="*/ 27 h 277"/>
                    <a:gd name="T14" fmla="*/ 148 w 355"/>
                    <a:gd name="T15" fmla="*/ 28 h 277"/>
                    <a:gd name="T16" fmla="*/ 154 w 355"/>
                    <a:gd name="T17" fmla="*/ 31 h 277"/>
                    <a:gd name="T18" fmla="*/ 176 w 355"/>
                    <a:gd name="T19" fmla="*/ 33 h 277"/>
                    <a:gd name="T20" fmla="*/ 170 w 355"/>
                    <a:gd name="T21" fmla="*/ 41 h 277"/>
                    <a:gd name="T22" fmla="*/ 177 w 355"/>
                    <a:gd name="T23" fmla="*/ 47 h 277"/>
                    <a:gd name="T24" fmla="*/ 190 w 355"/>
                    <a:gd name="T25" fmla="*/ 49 h 277"/>
                    <a:gd name="T26" fmla="*/ 208 w 355"/>
                    <a:gd name="T27" fmla="*/ 49 h 277"/>
                    <a:gd name="T28" fmla="*/ 228 w 355"/>
                    <a:gd name="T29" fmla="*/ 51 h 277"/>
                    <a:gd name="T30" fmla="*/ 246 w 355"/>
                    <a:gd name="T31" fmla="*/ 50 h 277"/>
                    <a:gd name="T32" fmla="*/ 264 w 355"/>
                    <a:gd name="T33" fmla="*/ 52 h 277"/>
                    <a:gd name="T34" fmla="*/ 288 w 355"/>
                    <a:gd name="T35" fmla="*/ 54 h 277"/>
                    <a:gd name="T36" fmla="*/ 306 w 355"/>
                    <a:gd name="T37" fmla="*/ 55 h 277"/>
                    <a:gd name="T38" fmla="*/ 344 w 355"/>
                    <a:gd name="T39" fmla="*/ 55 h 277"/>
                    <a:gd name="T40" fmla="*/ 334 w 355"/>
                    <a:gd name="T41" fmla="*/ 58 h 277"/>
                    <a:gd name="T42" fmla="*/ 314 w 355"/>
                    <a:gd name="T43" fmla="*/ 57 h 277"/>
                    <a:gd name="T44" fmla="*/ 292 w 355"/>
                    <a:gd name="T45" fmla="*/ 57 h 277"/>
                    <a:gd name="T46" fmla="*/ 280 w 355"/>
                    <a:gd name="T47" fmla="*/ 55 h 277"/>
                    <a:gd name="T48" fmla="*/ 244 w 355"/>
                    <a:gd name="T49" fmla="*/ 55 h 277"/>
                    <a:gd name="T50" fmla="*/ 226 w 355"/>
                    <a:gd name="T51" fmla="*/ 55 h 277"/>
                    <a:gd name="T52" fmla="*/ 172 w 355"/>
                    <a:gd name="T53" fmla="*/ 51 h 277"/>
                    <a:gd name="T54" fmla="*/ 160 w 355"/>
                    <a:gd name="T55" fmla="*/ 45 h 277"/>
                    <a:gd name="T56" fmla="*/ 126 w 355"/>
                    <a:gd name="T57" fmla="*/ 43 h 277"/>
                    <a:gd name="T58" fmla="*/ 108 w 355"/>
                    <a:gd name="T59" fmla="*/ 40 h 277"/>
                    <a:gd name="T60" fmla="*/ 94 w 355"/>
                    <a:gd name="T61" fmla="*/ 33 h 277"/>
                    <a:gd name="T62" fmla="*/ 68 w 355"/>
                    <a:gd name="T63" fmla="*/ 22 h 277"/>
                    <a:gd name="T64" fmla="*/ 64 w 355"/>
                    <a:gd name="T65" fmla="*/ 21 h 277"/>
                    <a:gd name="T66" fmla="*/ 58 w 355"/>
                    <a:gd name="T67" fmla="*/ 21 h 277"/>
                    <a:gd name="T68" fmla="*/ 54 w 355"/>
                    <a:gd name="T69" fmla="*/ 18 h 277"/>
                    <a:gd name="T70" fmla="*/ 38 w 355"/>
                    <a:gd name="T71" fmla="*/ 12 h 277"/>
                    <a:gd name="T72" fmla="*/ 20 w 355"/>
                    <a:gd name="T73" fmla="*/ 8 h 277"/>
                    <a:gd name="T74" fmla="*/ 4 w 355"/>
                    <a:gd name="T75" fmla="*/ 5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12 h 206"/>
                    <a:gd name="T2" fmla="*/ 66 w 156"/>
                    <a:gd name="T3" fmla="*/ 11 h 206"/>
                    <a:gd name="T4" fmla="*/ 68 w 156"/>
                    <a:gd name="T5" fmla="*/ 10 h 206"/>
                    <a:gd name="T6" fmla="*/ 88 w 156"/>
                    <a:gd name="T7" fmla="*/ 8 h 206"/>
                    <a:gd name="T8" fmla="*/ 114 w 156"/>
                    <a:gd name="T9" fmla="*/ 4 h 206"/>
                    <a:gd name="T10" fmla="*/ 120 w 156"/>
                    <a:gd name="T11" fmla="*/ 2 h 206"/>
                    <a:gd name="T12" fmla="*/ 132 w 156"/>
                    <a:gd name="T13" fmla="*/ 0 h 206"/>
                    <a:gd name="T14" fmla="*/ 158 w 156"/>
                    <a:gd name="T15" fmla="*/ 5 h 206"/>
                    <a:gd name="T16" fmla="*/ 154 w 156"/>
                    <a:gd name="T17" fmla="*/ 8 h 206"/>
                    <a:gd name="T18" fmla="*/ 134 w 156"/>
                    <a:gd name="T19" fmla="*/ 12 h 206"/>
                    <a:gd name="T20" fmla="*/ 140 w 156"/>
                    <a:gd name="T21" fmla="*/ 18 h 206"/>
                    <a:gd name="T22" fmla="*/ 150 w 156"/>
                    <a:gd name="T23" fmla="*/ 20 h 206"/>
                    <a:gd name="T24" fmla="*/ 154 w 156"/>
                    <a:gd name="T25" fmla="*/ 24 h 206"/>
                    <a:gd name="T26" fmla="*/ 136 w 156"/>
                    <a:gd name="T27" fmla="*/ 24 h 206"/>
                    <a:gd name="T28" fmla="*/ 124 w 156"/>
                    <a:gd name="T29" fmla="*/ 27 h 206"/>
                    <a:gd name="T30" fmla="*/ 112 w 156"/>
                    <a:gd name="T31" fmla="*/ 29 h 206"/>
                    <a:gd name="T32" fmla="*/ 108 w 156"/>
                    <a:gd name="T33" fmla="*/ 37 h 206"/>
                    <a:gd name="T34" fmla="*/ 96 w 156"/>
                    <a:gd name="T35" fmla="*/ 38 h 206"/>
                    <a:gd name="T36" fmla="*/ 90 w 156"/>
                    <a:gd name="T37" fmla="*/ 38 h 206"/>
                    <a:gd name="T38" fmla="*/ 76 w 156"/>
                    <a:gd name="T39" fmla="*/ 38 h 206"/>
                    <a:gd name="T40" fmla="*/ 72 w 156"/>
                    <a:gd name="T41" fmla="*/ 36 h 206"/>
                    <a:gd name="T42" fmla="*/ 60 w 156"/>
                    <a:gd name="T43" fmla="*/ 35 h 206"/>
                    <a:gd name="T44" fmla="*/ 42 w 156"/>
                    <a:gd name="T45" fmla="*/ 36 h 206"/>
                    <a:gd name="T46" fmla="*/ 28 w 156"/>
                    <a:gd name="T47" fmla="*/ 35 h 206"/>
                    <a:gd name="T48" fmla="*/ 10 w 156"/>
                    <a:gd name="T49" fmla="*/ 28 h 206"/>
                    <a:gd name="T50" fmla="*/ 4 w 156"/>
                    <a:gd name="T51" fmla="*/ 24 h 206"/>
                    <a:gd name="T52" fmla="*/ 0 w 156"/>
                    <a:gd name="T53" fmla="*/ 22 h 206"/>
                    <a:gd name="T54" fmla="*/ 20 w 156"/>
                    <a:gd name="T55" fmla="*/ 18 h 206"/>
                    <a:gd name="T56" fmla="*/ 32 w 156"/>
                    <a:gd name="T57" fmla="*/ 19 h 206"/>
                    <a:gd name="T58" fmla="*/ 34 w 156"/>
                    <a:gd name="T59" fmla="*/ 15 h 206"/>
                    <a:gd name="T60" fmla="*/ 52 w 156"/>
                    <a:gd name="T61" fmla="*/ 12 h 206"/>
                    <a:gd name="T62" fmla="*/ 54 w 156"/>
                    <a:gd name="T63" fmla="*/ 1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8 h 38"/>
                    <a:gd name="T2" fmla="*/ 18 w 109"/>
                    <a:gd name="T3" fmla="*/ 3 h 38"/>
                    <a:gd name="T4" fmla="*/ 46 w 109"/>
                    <a:gd name="T5" fmla="*/ 5 h 38"/>
                    <a:gd name="T6" fmla="*/ 80 w 109"/>
                    <a:gd name="T7" fmla="*/ 3 h 38"/>
                    <a:gd name="T8" fmla="*/ 98 w 109"/>
                    <a:gd name="T9" fmla="*/ 0 h 38"/>
                    <a:gd name="T10" fmla="*/ 84 w 109"/>
                    <a:gd name="T11" fmla="*/ 7 h 38"/>
                    <a:gd name="T12" fmla="*/ 68 w 109"/>
                    <a:gd name="T13" fmla="*/ 9 h 38"/>
                    <a:gd name="T14" fmla="*/ 42 w 109"/>
                    <a:gd name="T15" fmla="*/ 8 h 38"/>
                    <a:gd name="T16" fmla="*/ 14 w 109"/>
                    <a:gd name="T17" fmla="*/ 8 h 38"/>
                    <a:gd name="T18" fmla="*/ 4 w 109"/>
                    <a:gd name="T19" fmla="*/ 8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3 h 104"/>
                    <a:gd name="T2" fmla="*/ 18 w 76"/>
                    <a:gd name="T3" fmla="*/ 0 h 104"/>
                    <a:gd name="T4" fmla="*/ 34 w 76"/>
                    <a:gd name="T5" fmla="*/ 3 h 104"/>
                    <a:gd name="T6" fmla="*/ 54 w 76"/>
                    <a:gd name="T7" fmla="*/ 2 h 104"/>
                    <a:gd name="T8" fmla="*/ 38 w 76"/>
                    <a:gd name="T9" fmla="*/ 6 h 104"/>
                    <a:gd name="T10" fmla="*/ 46 w 76"/>
                    <a:gd name="T11" fmla="*/ 9 h 104"/>
                    <a:gd name="T12" fmla="*/ 50 w 76"/>
                    <a:gd name="T13" fmla="*/ 11 h 104"/>
                    <a:gd name="T14" fmla="*/ 38 w 76"/>
                    <a:gd name="T15" fmla="*/ 14 h 104"/>
                    <a:gd name="T16" fmla="*/ 34 w 76"/>
                    <a:gd name="T17" fmla="*/ 11 h 104"/>
                    <a:gd name="T18" fmla="*/ 22 w 76"/>
                    <a:gd name="T19" fmla="*/ 9 h 104"/>
                    <a:gd name="T20" fmla="*/ 28 w 76"/>
                    <a:gd name="T21" fmla="*/ 12 h 104"/>
                    <a:gd name="T22" fmla="*/ 30 w 76"/>
                    <a:gd name="T23" fmla="*/ 14 h 104"/>
                    <a:gd name="T24" fmla="*/ 20 w 76"/>
                    <a:gd name="T25" fmla="*/ 19 h 104"/>
                    <a:gd name="T26" fmla="*/ 12 w 76"/>
                    <a:gd name="T27" fmla="*/ 19 h 104"/>
                    <a:gd name="T28" fmla="*/ 8 w 76"/>
                    <a:gd name="T29" fmla="*/ 17 h 104"/>
                    <a:gd name="T30" fmla="*/ 0 w 76"/>
                    <a:gd name="T31" fmla="*/ 10 h 104"/>
                    <a:gd name="T32" fmla="*/ 2 w 76"/>
                    <a:gd name="T33" fmla="*/ 5 h 104"/>
                    <a:gd name="T34" fmla="*/ 8 w 76"/>
                    <a:gd name="T35" fmla="*/ 3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5 h 61"/>
                    <a:gd name="T2" fmla="*/ 13 w 37"/>
                    <a:gd name="T3" fmla="*/ 0 h 61"/>
                    <a:gd name="T4" fmla="*/ 15 w 37"/>
                    <a:gd name="T5" fmla="*/ 5 h 61"/>
                    <a:gd name="T6" fmla="*/ 37 w 37"/>
                    <a:gd name="T7" fmla="*/ 6 h 61"/>
                    <a:gd name="T8" fmla="*/ 19 w 37"/>
                    <a:gd name="T9" fmla="*/ 7 h 61"/>
                    <a:gd name="T10" fmla="*/ 5 w 37"/>
                    <a:gd name="T11" fmla="*/ 10 h 61"/>
                    <a:gd name="T12" fmla="*/ 1 w 37"/>
                    <a:gd name="T13" fmla="*/ 6 h 61"/>
                    <a:gd name="T14" fmla="*/ 3 w 37"/>
                    <a:gd name="T15" fmla="*/ 5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21 w 49"/>
                    <a:gd name="T3" fmla="*/ 0 h 29"/>
                    <a:gd name="T4" fmla="*/ 34 w 49"/>
                    <a:gd name="T5" fmla="*/ 3 h 29"/>
                    <a:gd name="T6" fmla="*/ 27 w 49"/>
                    <a:gd name="T7" fmla="*/ 3 h 29"/>
                    <a:gd name="T8" fmla="*/ 3 w 49"/>
                    <a:gd name="T9" fmla="*/ 3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13 h 48"/>
                    <a:gd name="T2" fmla="*/ 15 w 61"/>
                    <a:gd name="T3" fmla="*/ 10 h 48"/>
                    <a:gd name="T4" fmla="*/ 3 w 61"/>
                    <a:gd name="T5" fmla="*/ 8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8 h 48"/>
                    <a:gd name="T14" fmla="*/ 61 w 61"/>
                    <a:gd name="T15" fmla="*/ 11 h 48"/>
                    <a:gd name="T16" fmla="*/ 41 w 61"/>
                    <a:gd name="T17" fmla="*/ 13 h 48"/>
                    <a:gd name="T18" fmla="*/ 23 w 61"/>
                    <a:gd name="T19" fmla="*/ 16 h 48"/>
                    <a:gd name="T20" fmla="*/ 21 w 61"/>
                    <a:gd name="T21" fmla="*/ 13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6 h 182"/>
                    <a:gd name="T2" fmla="*/ 36 w 286"/>
                    <a:gd name="T3" fmla="*/ 2 h 182"/>
                    <a:gd name="T4" fmla="*/ 26 w 286"/>
                    <a:gd name="T5" fmla="*/ 6 h 182"/>
                    <a:gd name="T6" fmla="*/ 0 w 286"/>
                    <a:gd name="T7" fmla="*/ 5 h 182"/>
                    <a:gd name="T8" fmla="*/ 10 w 286"/>
                    <a:gd name="T9" fmla="*/ 9 h 182"/>
                    <a:gd name="T10" fmla="*/ 16 w 286"/>
                    <a:gd name="T11" fmla="*/ 13 h 182"/>
                    <a:gd name="T12" fmla="*/ 24 w 286"/>
                    <a:gd name="T13" fmla="*/ 9 h 182"/>
                    <a:gd name="T14" fmla="*/ 30 w 286"/>
                    <a:gd name="T15" fmla="*/ 9 h 182"/>
                    <a:gd name="T16" fmla="*/ 48 w 286"/>
                    <a:gd name="T17" fmla="*/ 11 h 182"/>
                    <a:gd name="T18" fmla="*/ 70 w 286"/>
                    <a:gd name="T19" fmla="*/ 13 h 182"/>
                    <a:gd name="T20" fmla="*/ 88 w 286"/>
                    <a:gd name="T21" fmla="*/ 14 h 182"/>
                    <a:gd name="T22" fmla="*/ 106 w 286"/>
                    <a:gd name="T23" fmla="*/ 20 h 182"/>
                    <a:gd name="T24" fmla="*/ 104 w 286"/>
                    <a:gd name="T25" fmla="*/ 25 h 182"/>
                    <a:gd name="T26" fmla="*/ 98 w 286"/>
                    <a:gd name="T27" fmla="*/ 28 h 182"/>
                    <a:gd name="T28" fmla="*/ 122 w 286"/>
                    <a:gd name="T29" fmla="*/ 25 h 182"/>
                    <a:gd name="T30" fmla="*/ 140 w 286"/>
                    <a:gd name="T31" fmla="*/ 29 h 182"/>
                    <a:gd name="T32" fmla="*/ 168 w 286"/>
                    <a:gd name="T33" fmla="*/ 29 h 182"/>
                    <a:gd name="T34" fmla="*/ 174 w 286"/>
                    <a:gd name="T35" fmla="*/ 29 h 182"/>
                    <a:gd name="T36" fmla="*/ 168 w 286"/>
                    <a:gd name="T37" fmla="*/ 28 h 182"/>
                    <a:gd name="T38" fmla="*/ 178 w 286"/>
                    <a:gd name="T39" fmla="*/ 28 h 182"/>
                    <a:gd name="T40" fmla="*/ 186 w 286"/>
                    <a:gd name="T41" fmla="*/ 24 h 182"/>
                    <a:gd name="T42" fmla="*/ 202 w 286"/>
                    <a:gd name="T43" fmla="*/ 25 h 182"/>
                    <a:gd name="T44" fmla="*/ 214 w 286"/>
                    <a:gd name="T45" fmla="*/ 25 h 182"/>
                    <a:gd name="T46" fmla="*/ 244 w 286"/>
                    <a:gd name="T47" fmla="*/ 34 h 182"/>
                    <a:gd name="T48" fmla="*/ 262 w 286"/>
                    <a:gd name="T49" fmla="*/ 35 h 182"/>
                    <a:gd name="T50" fmla="*/ 284 w 286"/>
                    <a:gd name="T51" fmla="*/ 34 h 182"/>
                    <a:gd name="T52" fmla="*/ 268 w 286"/>
                    <a:gd name="T53" fmla="*/ 32 h 182"/>
                    <a:gd name="T54" fmla="*/ 256 w 286"/>
                    <a:gd name="T55" fmla="*/ 28 h 182"/>
                    <a:gd name="T56" fmla="*/ 250 w 286"/>
                    <a:gd name="T57" fmla="*/ 26 h 182"/>
                    <a:gd name="T58" fmla="*/ 248 w 286"/>
                    <a:gd name="T59" fmla="*/ 25 h 182"/>
                    <a:gd name="T60" fmla="*/ 236 w 286"/>
                    <a:gd name="T61" fmla="*/ 24 h 182"/>
                    <a:gd name="T62" fmla="*/ 240 w 286"/>
                    <a:gd name="T63" fmla="*/ 20 h 182"/>
                    <a:gd name="T64" fmla="*/ 220 w 286"/>
                    <a:gd name="T65" fmla="*/ 16 h 182"/>
                    <a:gd name="T66" fmla="*/ 210 w 286"/>
                    <a:gd name="T67" fmla="*/ 13 h 182"/>
                    <a:gd name="T68" fmla="*/ 190 w 286"/>
                    <a:gd name="T69" fmla="*/ 11 h 182"/>
                    <a:gd name="T70" fmla="*/ 168 w 286"/>
                    <a:gd name="T71" fmla="*/ 7 h 182"/>
                    <a:gd name="T72" fmla="*/ 156 w 286"/>
                    <a:gd name="T73" fmla="*/ 7 h 182"/>
                    <a:gd name="T74" fmla="*/ 120 w 286"/>
                    <a:gd name="T75" fmla="*/ 3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6 h 182"/>
                    <a:gd name="T84" fmla="*/ 46 w 286"/>
                    <a:gd name="T85" fmla="*/ 6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11 h 78"/>
                    <a:gd name="T2" fmla="*/ 27 w 78"/>
                    <a:gd name="T3" fmla="*/ 12 h 78"/>
                    <a:gd name="T4" fmla="*/ 45 w 78"/>
                    <a:gd name="T5" fmla="*/ 9 h 78"/>
                    <a:gd name="T6" fmla="*/ 57 w 78"/>
                    <a:gd name="T7" fmla="*/ 6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5 h 78"/>
                    <a:gd name="T14" fmla="*/ 67 w 78"/>
                    <a:gd name="T15" fmla="*/ 11 h 78"/>
                    <a:gd name="T16" fmla="*/ 33 w 78"/>
                    <a:gd name="T17" fmla="*/ 16 h 78"/>
                    <a:gd name="T18" fmla="*/ 9 w 78"/>
                    <a:gd name="T19" fmla="*/ 14 h 78"/>
                    <a:gd name="T20" fmla="*/ 3 w 78"/>
                    <a:gd name="T21" fmla="*/ 13 h 78"/>
                    <a:gd name="T22" fmla="*/ 1 w 78"/>
                    <a:gd name="T23" fmla="*/ 11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4 h 22"/>
                    <a:gd name="T2" fmla="*/ 14 w 26"/>
                    <a:gd name="T3" fmla="*/ 0 h 22"/>
                    <a:gd name="T4" fmla="*/ 14 w 26"/>
                    <a:gd name="T5" fmla="*/ 7 h 22"/>
                    <a:gd name="T6" fmla="*/ 8 w 26"/>
                    <a:gd name="T7" fmla="*/ 4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11 h 80"/>
                    <a:gd name="T2" fmla="*/ 14 w 80"/>
                    <a:gd name="T3" fmla="*/ 6 h 80"/>
                    <a:gd name="T4" fmla="*/ 26 w 80"/>
                    <a:gd name="T5" fmla="*/ 5 h 80"/>
                    <a:gd name="T6" fmla="*/ 48 w 80"/>
                    <a:gd name="T7" fmla="*/ 4 h 80"/>
                    <a:gd name="T8" fmla="*/ 58 w 80"/>
                    <a:gd name="T9" fmla="*/ 0 h 80"/>
                    <a:gd name="T10" fmla="*/ 80 w 80"/>
                    <a:gd name="T11" fmla="*/ 8 h 80"/>
                    <a:gd name="T12" fmla="*/ 70 w 80"/>
                    <a:gd name="T13" fmla="*/ 12 h 80"/>
                    <a:gd name="T14" fmla="*/ 54 w 80"/>
                    <a:gd name="T15" fmla="*/ 14 h 80"/>
                    <a:gd name="T16" fmla="*/ 48 w 80"/>
                    <a:gd name="T17" fmla="*/ 17 h 80"/>
                    <a:gd name="T18" fmla="*/ 32 w 80"/>
                    <a:gd name="T19" fmla="*/ 14 h 80"/>
                    <a:gd name="T20" fmla="*/ 38 w 80"/>
                    <a:gd name="T21" fmla="*/ 12 h 80"/>
                    <a:gd name="T22" fmla="*/ 30 w 80"/>
                    <a:gd name="T23" fmla="*/ 6 h 80"/>
                    <a:gd name="T24" fmla="*/ 20 w 80"/>
                    <a:gd name="T25" fmla="*/ 10 h 80"/>
                    <a:gd name="T26" fmla="*/ 8 w 80"/>
                    <a:gd name="T27" fmla="*/ 12 h 80"/>
                    <a:gd name="T28" fmla="*/ 0 w 80"/>
                    <a:gd name="T29" fmla="*/ 11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19 h 174"/>
                    <a:gd name="T2" fmla="*/ 26 w 94"/>
                    <a:gd name="T3" fmla="*/ 25 h 174"/>
                    <a:gd name="T4" fmla="*/ 32 w 94"/>
                    <a:gd name="T5" fmla="*/ 21 h 174"/>
                    <a:gd name="T6" fmla="*/ 52 w 94"/>
                    <a:gd name="T7" fmla="*/ 20 h 174"/>
                    <a:gd name="T8" fmla="*/ 46 w 94"/>
                    <a:gd name="T9" fmla="*/ 24 h 174"/>
                    <a:gd name="T10" fmla="*/ 66 w 94"/>
                    <a:gd name="T11" fmla="*/ 25 h 174"/>
                    <a:gd name="T12" fmla="*/ 76 w 94"/>
                    <a:gd name="T13" fmla="*/ 28 h 174"/>
                    <a:gd name="T14" fmla="*/ 58 w 94"/>
                    <a:gd name="T15" fmla="*/ 29 h 174"/>
                    <a:gd name="T16" fmla="*/ 74 w 94"/>
                    <a:gd name="T17" fmla="*/ 34 h 174"/>
                    <a:gd name="T18" fmla="*/ 84 w 94"/>
                    <a:gd name="T19" fmla="*/ 31 h 174"/>
                    <a:gd name="T20" fmla="*/ 82 w 94"/>
                    <a:gd name="T21" fmla="*/ 22 h 174"/>
                    <a:gd name="T22" fmla="*/ 60 w 94"/>
                    <a:gd name="T23" fmla="*/ 20 h 174"/>
                    <a:gd name="T24" fmla="*/ 50 w 94"/>
                    <a:gd name="T25" fmla="*/ 16 h 174"/>
                    <a:gd name="T26" fmla="*/ 34 w 94"/>
                    <a:gd name="T27" fmla="*/ 16 h 174"/>
                    <a:gd name="T28" fmla="*/ 30 w 94"/>
                    <a:gd name="T29" fmla="*/ 13 h 174"/>
                    <a:gd name="T30" fmla="*/ 42 w 94"/>
                    <a:gd name="T31" fmla="*/ 9 h 174"/>
                    <a:gd name="T32" fmla="*/ 30 w 94"/>
                    <a:gd name="T33" fmla="*/ 0 h 174"/>
                    <a:gd name="T34" fmla="*/ 18 w 94"/>
                    <a:gd name="T35" fmla="*/ 5 h 174"/>
                    <a:gd name="T36" fmla="*/ 4 w 94"/>
                    <a:gd name="T37" fmla="*/ 9 h 174"/>
                    <a:gd name="T38" fmla="*/ 14 w 94"/>
                    <a:gd name="T39" fmla="*/ 16 h 174"/>
                    <a:gd name="T40" fmla="*/ 14 w 94"/>
                    <a:gd name="T41" fmla="*/ 19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5 h 50"/>
                    <a:gd name="T2" fmla="*/ 12 w 32"/>
                    <a:gd name="T3" fmla="*/ 0 h 50"/>
                    <a:gd name="T4" fmla="*/ 20 w 32"/>
                    <a:gd name="T5" fmla="*/ 3 h 50"/>
                    <a:gd name="T6" fmla="*/ 22 w 32"/>
                    <a:gd name="T7" fmla="*/ 5 h 50"/>
                    <a:gd name="T8" fmla="*/ 28 w 32"/>
                    <a:gd name="T9" fmla="*/ 5 h 50"/>
                    <a:gd name="T10" fmla="*/ 32 w 32"/>
                    <a:gd name="T11" fmla="*/ 7 h 50"/>
                    <a:gd name="T12" fmla="*/ 18 w 32"/>
                    <a:gd name="T13" fmla="*/ 11 h 50"/>
                    <a:gd name="T14" fmla="*/ 6 w 32"/>
                    <a:gd name="T15" fmla="*/ 5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9 h 50"/>
                    <a:gd name="T2" fmla="*/ 30 w 43"/>
                    <a:gd name="T3" fmla="*/ 4 h 50"/>
                    <a:gd name="T4" fmla="*/ 52 w 43"/>
                    <a:gd name="T5" fmla="*/ 0 h 50"/>
                    <a:gd name="T6" fmla="*/ 32 w 43"/>
                    <a:gd name="T7" fmla="*/ 6 h 50"/>
                    <a:gd name="T8" fmla="*/ 2 w 43"/>
                    <a:gd name="T9" fmla="*/ 11 h 50"/>
                    <a:gd name="T10" fmla="*/ 0 w 43"/>
                    <a:gd name="T11" fmla="*/ 9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494 w 471"/>
                    <a:gd name="T1" fmla="*/ 9753 h 281"/>
                    <a:gd name="T2" fmla="*/ 582 w 471"/>
                    <a:gd name="T3" fmla="*/ 8724 h 281"/>
                    <a:gd name="T4" fmla="*/ 534 w 471"/>
                    <a:gd name="T5" fmla="*/ 8528 h 281"/>
                    <a:gd name="T6" fmla="*/ 391 w 471"/>
                    <a:gd name="T7" fmla="*/ 7605 h 281"/>
                    <a:gd name="T8" fmla="*/ 94 w 471"/>
                    <a:gd name="T9" fmla="*/ 7491 h 281"/>
                    <a:gd name="T10" fmla="*/ 0 w 471"/>
                    <a:gd name="T11" fmla="*/ 6654 h 281"/>
                    <a:gd name="T12" fmla="*/ 292 w 471"/>
                    <a:gd name="T13" fmla="*/ 6285 h 281"/>
                    <a:gd name="T14" fmla="*/ 140 w 471"/>
                    <a:gd name="T15" fmla="*/ 5749 h 281"/>
                    <a:gd name="T16" fmla="*/ 42 w 471"/>
                    <a:gd name="T17" fmla="*/ 5566 h 281"/>
                    <a:gd name="T18" fmla="*/ 686 w 471"/>
                    <a:gd name="T19" fmla="*/ 4182 h 281"/>
                    <a:gd name="T20" fmla="*/ 1052 w 471"/>
                    <a:gd name="T21" fmla="*/ 3361 h 281"/>
                    <a:gd name="T22" fmla="*/ 1021 w 471"/>
                    <a:gd name="T23" fmla="*/ 2439 h 281"/>
                    <a:gd name="T24" fmla="*/ 582 w 471"/>
                    <a:gd name="T25" fmla="*/ 1492 h 281"/>
                    <a:gd name="T26" fmla="*/ 491 w 471"/>
                    <a:gd name="T27" fmla="*/ 1121 h 281"/>
                    <a:gd name="T28" fmla="*/ 630 w 471"/>
                    <a:gd name="T29" fmla="*/ 1249 h 281"/>
                    <a:gd name="T30" fmla="*/ 1153 w 471"/>
                    <a:gd name="T31" fmla="*/ 1235 h 281"/>
                    <a:gd name="T32" fmla="*/ 1537 w 471"/>
                    <a:gd name="T33" fmla="*/ 379 h 281"/>
                    <a:gd name="T34" fmla="*/ 1978 w 471"/>
                    <a:gd name="T35" fmla="*/ 0 h 281"/>
                    <a:gd name="T36" fmla="*/ 2119 w 471"/>
                    <a:gd name="T37" fmla="*/ 73 h 281"/>
                    <a:gd name="T38" fmla="*/ 2219 w 471"/>
                    <a:gd name="T39" fmla="*/ 313 h 281"/>
                    <a:gd name="T40" fmla="*/ 2362 w 471"/>
                    <a:gd name="T41" fmla="*/ 178 h 281"/>
                    <a:gd name="T42" fmla="*/ 2652 w 471"/>
                    <a:gd name="T43" fmla="*/ 277 h 281"/>
                    <a:gd name="T44" fmla="*/ 2794 w 471"/>
                    <a:gd name="T45" fmla="*/ 313 h 281"/>
                    <a:gd name="T46" fmla="*/ 3405 w 471"/>
                    <a:gd name="T47" fmla="*/ 488 h 281"/>
                    <a:gd name="T48" fmla="*/ 3739 w 471"/>
                    <a:gd name="T49" fmla="*/ 826 h 281"/>
                    <a:gd name="T50" fmla="*/ 4032 w 471"/>
                    <a:gd name="T51" fmla="*/ 591 h 281"/>
                    <a:gd name="T52" fmla="*/ 4158 w 471"/>
                    <a:gd name="T53" fmla="*/ 488 h 281"/>
                    <a:gd name="T54" fmla="*/ 4694 w 471"/>
                    <a:gd name="T55" fmla="*/ 488 h 281"/>
                    <a:gd name="T56" fmla="*/ 5075 w 471"/>
                    <a:gd name="T57" fmla="*/ 1121 h 281"/>
                    <a:gd name="T58" fmla="*/ 5565 w 471"/>
                    <a:gd name="T59" fmla="*/ 2053 h 281"/>
                    <a:gd name="T60" fmla="*/ 5901 w 471"/>
                    <a:gd name="T61" fmla="*/ 2439 h 281"/>
                    <a:gd name="T62" fmla="*/ 6188 w 471"/>
                    <a:gd name="T63" fmla="*/ 2366 h 281"/>
                    <a:gd name="T64" fmla="*/ 6501 w 471"/>
                    <a:gd name="T65" fmla="*/ 2252 h 281"/>
                    <a:gd name="T66" fmla="*/ 6986 w 471"/>
                    <a:gd name="T67" fmla="*/ 2486 h 281"/>
                    <a:gd name="T68" fmla="*/ 7212 w 471"/>
                    <a:gd name="T69" fmla="*/ 2818 h 281"/>
                    <a:gd name="T70" fmla="*/ 7413 w 471"/>
                    <a:gd name="T71" fmla="*/ 3130 h 281"/>
                    <a:gd name="T72" fmla="*/ 7656 w 471"/>
                    <a:gd name="T73" fmla="*/ 3875 h 281"/>
                    <a:gd name="T74" fmla="*/ 7748 w 471"/>
                    <a:gd name="T75" fmla="*/ 4182 h 281"/>
                    <a:gd name="T76" fmla="*/ 7790 w 471"/>
                    <a:gd name="T77" fmla="*/ 4363 h 281"/>
                    <a:gd name="T78" fmla="*/ 7458 w 471"/>
                    <a:gd name="T79" fmla="*/ 4930 h 281"/>
                    <a:gd name="T80" fmla="*/ 7748 w 471"/>
                    <a:gd name="T81" fmla="*/ 4922 h 281"/>
                    <a:gd name="T82" fmla="*/ 8238 w 471"/>
                    <a:gd name="T83" fmla="*/ 5410 h 281"/>
                    <a:gd name="T84" fmla="*/ 8769 w 471"/>
                    <a:gd name="T85" fmla="*/ 5471 h 281"/>
                    <a:gd name="T86" fmla="*/ 9153 w 471"/>
                    <a:gd name="T87" fmla="*/ 5850 h 281"/>
                    <a:gd name="T88" fmla="*/ 9210 w 471"/>
                    <a:gd name="T89" fmla="*/ 5998 h 281"/>
                    <a:gd name="T90" fmla="*/ 9210 w 471"/>
                    <a:gd name="T91" fmla="*/ 6127 h 281"/>
                    <a:gd name="T92" fmla="*/ 9479 w 471"/>
                    <a:gd name="T93" fmla="*/ 5998 h 281"/>
                    <a:gd name="T94" fmla="*/ 9634 w 471"/>
                    <a:gd name="T95" fmla="*/ 5961 h 281"/>
                    <a:gd name="T96" fmla="*/ 10570 w 471"/>
                    <a:gd name="T97" fmla="*/ 6441 h 281"/>
                    <a:gd name="T98" fmla="*/ 10755 w 471"/>
                    <a:gd name="T99" fmla="*/ 6929 h 281"/>
                    <a:gd name="T100" fmla="*/ 11195 w 471"/>
                    <a:gd name="T101" fmla="*/ 7002 h 281"/>
                    <a:gd name="T102" fmla="*/ 11335 w 471"/>
                    <a:gd name="T103" fmla="*/ 7491 h 281"/>
                    <a:gd name="T104" fmla="*/ 10860 w 471"/>
                    <a:gd name="T105" fmla="*/ 8989 h 281"/>
                    <a:gd name="T106" fmla="*/ 10466 w 471"/>
                    <a:gd name="T107" fmla="*/ 9797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7 h 844"/>
                    <a:gd name="T4" fmla="*/ 550 w 984"/>
                    <a:gd name="T5" fmla="*/ 7 h 844"/>
                    <a:gd name="T6" fmla="*/ 578 w 984"/>
                    <a:gd name="T7" fmla="*/ 26 h 844"/>
                    <a:gd name="T8" fmla="*/ 586 w 984"/>
                    <a:gd name="T9" fmla="*/ 19 h 844"/>
                    <a:gd name="T10" fmla="*/ 606 w 984"/>
                    <a:gd name="T11" fmla="*/ 14 h 844"/>
                    <a:gd name="T12" fmla="*/ 642 w 984"/>
                    <a:gd name="T13" fmla="*/ 26 h 844"/>
                    <a:gd name="T14" fmla="*/ 682 w 984"/>
                    <a:gd name="T15" fmla="*/ 20 h 844"/>
                    <a:gd name="T16" fmla="*/ 706 w 984"/>
                    <a:gd name="T17" fmla="*/ 17 h 844"/>
                    <a:gd name="T18" fmla="*/ 762 w 984"/>
                    <a:gd name="T19" fmla="*/ 2 h 844"/>
                    <a:gd name="T20" fmla="*/ 798 w 984"/>
                    <a:gd name="T21" fmla="*/ 14 h 844"/>
                    <a:gd name="T22" fmla="*/ 798 w 984"/>
                    <a:gd name="T23" fmla="*/ 26 h 844"/>
                    <a:gd name="T24" fmla="*/ 790 w 984"/>
                    <a:gd name="T25" fmla="*/ 32 h 844"/>
                    <a:gd name="T26" fmla="*/ 766 w 984"/>
                    <a:gd name="T27" fmla="*/ 33 h 844"/>
                    <a:gd name="T28" fmla="*/ 762 w 984"/>
                    <a:gd name="T29" fmla="*/ 39 h 844"/>
                    <a:gd name="T30" fmla="*/ 802 w 984"/>
                    <a:gd name="T31" fmla="*/ 47 h 844"/>
                    <a:gd name="T32" fmla="*/ 786 w 984"/>
                    <a:gd name="T33" fmla="*/ 66 h 844"/>
                    <a:gd name="T34" fmla="*/ 830 w 984"/>
                    <a:gd name="T35" fmla="*/ 84 h 844"/>
                    <a:gd name="T36" fmla="*/ 854 w 984"/>
                    <a:gd name="T37" fmla="*/ 92 h 844"/>
                    <a:gd name="T38" fmla="*/ 830 w 984"/>
                    <a:gd name="T39" fmla="*/ 92 h 844"/>
                    <a:gd name="T40" fmla="*/ 746 w 984"/>
                    <a:gd name="T41" fmla="*/ 77 h 844"/>
                    <a:gd name="T42" fmla="*/ 678 w 984"/>
                    <a:gd name="T43" fmla="*/ 82 h 844"/>
                    <a:gd name="T44" fmla="*/ 590 w 984"/>
                    <a:gd name="T45" fmla="*/ 90 h 844"/>
                    <a:gd name="T46" fmla="*/ 642 w 984"/>
                    <a:gd name="T47" fmla="*/ 118 h 844"/>
                    <a:gd name="T48" fmla="*/ 710 w 984"/>
                    <a:gd name="T49" fmla="*/ 124 h 844"/>
                    <a:gd name="T50" fmla="*/ 738 w 984"/>
                    <a:gd name="T51" fmla="*/ 112 h 844"/>
                    <a:gd name="T52" fmla="*/ 774 w 984"/>
                    <a:gd name="T53" fmla="*/ 116 h 844"/>
                    <a:gd name="T54" fmla="*/ 766 w 984"/>
                    <a:gd name="T55" fmla="*/ 129 h 844"/>
                    <a:gd name="T56" fmla="*/ 802 w 984"/>
                    <a:gd name="T57" fmla="*/ 136 h 844"/>
                    <a:gd name="T58" fmla="*/ 838 w 984"/>
                    <a:gd name="T59" fmla="*/ 134 h 844"/>
                    <a:gd name="T60" fmla="*/ 922 w 984"/>
                    <a:gd name="T61" fmla="*/ 164 h 844"/>
                    <a:gd name="T62" fmla="*/ 942 w 984"/>
                    <a:gd name="T63" fmla="*/ 169 h 844"/>
                    <a:gd name="T64" fmla="*/ 874 w 984"/>
                    <a:gd name="T65" fmla="*/ 166 h 844"/>
                    <a:gd name="T66" fmla="*/ 830 w 984"/>
                    <a:gd name="T67" fmla="*/ 155 h 844"/>
                    <a:gd name="T68" fmla="*/ 778 w 984"/>
                    <a:gd name="T69" fmla="*/ 145 h 844"/>
                    <a:gd name="T70" fmla="*/ 702 w 984"/>
                    <a:gd name="T71" fmla="*/ 135 h 844"/>
                    <a:gd name="T72" fmla="*/ 614 w 984"/>
                    <a:gd name="T73" fmla="*/ 133 h 844"/>
                    <a:gd name="T74" fmla="*/ 506 w 984"/>
                    <a:gd name="T75" fmla="*/ 121 h 844"/>
                    <a:gd name="T76" fmla="*/ 462 w 984"/>
                    <a:gd name="T77" fmla="*/ 103 h 844"/>
                    <a:gd name="T78" fmla="*/ 430 w 984"/>
                    <a:gd name="T79" fmla="*/ 94 h 844"/>
                    <a:gd name="T80" fmla="*/ 382 w 984"/>
                    <a:gd name="T81" fmla="*/ 88 h 844"/>
                    <a:gd name="T82" fmla="*/ 342 w 984"/>
                    <a:gd name="T83" fmla="*/ 75 h 844"/>
                    <a:gd name="T84" fmla="*/ 354 w 984"/>
                    <a:gd name="T85" fmla="*/ 84 h 844"/>
                    <a:gd name="T86" fmla="*/ 418 w 984"/>
                    <a:gd name="T87" fmla="*/ 101 h 844"/>
                    <a:gd name="T88" fmla="*/ 422 w 984"/>
                    <a:gd name="T89" fmla="*/ 107 h 844"/>
                    <a:gd name="T90" fmla="*/ 394 w 984"/>
                    <a:gd name="T91" fmla="*/ 102 h 844"/>
                    <a:gd name="T92" fmla="*/ 354 w 984"/>
                    <a:gd name="T93" fmla="*/ 95 h 844"/>
                    <a:gd name="T94" fmla="*/ 314 w 984"/>
                    <a:gd name="T95" fmla="*/ 82 h 844"/>
                    <a:gd name="T96" fmla="*/ 266 w 984"/>
                    <a:gd name="T97" fmla="*/ 71 h 844"/>
                    <a:gd name="T98" fmla="*/ 210 w 984"/>
                    <a:gd name="T99" fmla="*/ 64 h 844"/>
                    <a:gd name="T100" fmla="*/ 154 w 984"/>
                    <a:gd name="T101" fmla="*/ 48 h 844"/>
                    <a:gd name="T102" fmla="*/ 66 w 984"/>
                    <a:gd name="T103" fmla="*/ 13 h 844"/>
                    <a:gd name="T104" fmla="*/ 34 w 984"/>
                    <a:gd name="T105" fmla="*/ 7 h 844"/>
                    <a:gd name="T106" fmla="*/ 46 w 984"/>
                    <a:gd name="T107" fmla="*/ 5 h 844"/>
                    <a:gd name="T108" fmla="*/ 102 w 984"/>
                    <a:gd name="T109" fmla="*/ 14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6 h 48"/>
                    <a:gd name="T2" fmla="*/ 10 w 36"/>
                    <a:gd name="T3" fmla="*/ 9 h 48"/>
                    <a:gd name="T4" fmla="*/ 6 w 36"/>
                    <a:gd name="T5" fmla="*/ 6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20 w 36"/>
                    <a:gd name="T3" fmla="*/ 1 h 37"/>
                    <a:gd name="T4" fmla="*/ 55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13 h 96"/>
                    <a:gd name="T2" fmla="*/ 28 w 170"/>
                    <a:gd name="T3" fmla="*/ 7 h 96"/>
                    <a:gd name="T4" fmla="*/ 56 w 170"/>
                    <a:gd name="T5" fmla="*/ 6 h 96"/>
                    <a:gd name="T6" fmla="*/ 80 w 170"/>
                    <a:gd name="T7" fmla="*/ 3 h 96"/>
                    <a:gd name="T8" fmla="*/ 64 w 170"/>
                    <a:gd name="T9" fmla="*/ 7 h 96"/>
                    <a:gd name="T10" fmla="*/ 132 w 170"/>
                    <a:gd name="T11" fmla="*/ 13 h 96"/>
                    <a:gd name="T12" fmla="*/ 168 w 170"/>
                    <a:gd name="T13" fmla="*/ 17 h 96"/>
                    <a:gd name="T14" fmla="*/ 124 w 170"/>
                    <a:gd name="T15" fmla="*/ 20 h 96"/>
                    <a:gd name="T16" fmla="*/ 96 w 170"/>
                    <a:gd name="T17" fmla="*/ 15 h 96"/>
                    <a:gd name="T18" fmla="*/ 76 w 170"/>
                    <a:gd name="T19" fmla="*/ 14 h 96"/>
                    <a:gd name="T20" fmla="*/ 24 w 170"/>
                    <a:gd name="T21" fmla="*/ 11 h 96"/>
                    <a:gd name="T22" fmla="*/ 0 w 170"/>
                    <a:gd name="T23" fmla="*/ 1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6 h 44"/>
                    <a:gd name="T6" fmla="*/ 112 w 138"/>
                    <a:gd name="T7" fmla="*/ 5 h 44"/>
                    <a:gd name="T8" fmla="*/ 108 w 138"/>
                    <a:gd name="T9" fmla="*/ 11 h 44"/>
                    <a:gd name="T10" fmla="*/ 64 w 138"/>
                    <a:gd name="T11" fmla="*/ 10 h 44"/>
                    <a:gd name="T12" fmla="*/ 0 w 138"/>
                    <a:gd name="T13" fmla="*/ 9 h 44"/>
                    <a:gd name="T14" fmla="*/ 28 w 138"/>
                    <a:gd name="T15" fmla="*/ 5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5 h 42"/>
                    <a:gd name="T2" fmla="*/ 29 w 57"/>
                    <a:gd name="T3" fmla="*/ 2 h 42"/>
                    <a:gd name="T4" fmla="*/ 17 w 57"/>
                    <a:gd name="T5" fmla="*/ 5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11 w 39"/>
                    <a:gd name="T1" fmla="*/ 8 h 52"/>
                    <a:gd name="T2" fmla="*/ 11 w 39"/>
                    <a:gd name="T3" fmla="*/ 0 h 52"/>
                    <a:gd name="T4" fmla="*/ 11 w 39"/>
                    <a:gd name="T5" fmla="*/ 8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7 h 80"/>
                    <a:gd name="T4" fmla="*/ 32 w 44"/>
                    <a:gd name="T5" fmla="*/ 10 h 80"/>
                    <a:gd name="T6" fmla="*/ 44 w 44"/>
                    <a:gd name="T7" fmla="*/ 12 h 80"/>
                    <a:gd name="T8" fmla="*/ 32 w 44"/>
                    <a:gd name="T9" fmla="*/ 16 h 80"/>
                    <a:gd name="T10" fmla="*/ 0 w 44"/>
                    <a:gd name="T11" fmla="*/ 5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5234 w 323"/>
                    <a:gd name="T1" fmla="*/ 48 h 64"/>
                    <a:gd name="T2" fmla="*/ 5490 w 323"/>
                    <a:gd name="T3" fmla="*/ 286 h 64"/>
                    <a:gd name="T4" fmla="*/ 5589 w 323"/>
                    <a:gd name="T5" fmla="*/ 0 h 64"/>
                    <a:gd name="T6" fmla="*/ 6311 w 323"/>
                    <a:gd name="T7" fmla="*/ 0 h 64"/>
                    <a:gd name="T8" fmla="*/ 6842 w 323"/>
                    <a:gd name="T9" fmla="*/ 616 h 64"/>
                    <a:gd name="T10" fmla="*/ 7577 w 323"/>
                    <a:gd name="T11" fmla="*/ 361 h 64"/>
                    <a:gd name="T12" fmla="*/ 7473 w 323"/>
                    <a:gd name="T13" fmla="*/ 1016 h 64"/>
                    <a:gd name="T14" fmla="*/ 7084 w 323"/>
                    <a:gd name="T15" fmla="*/ 1653 h 64"/>
                    <a:gd name="T16" fmla="*/ 7007 w 323"/>
                    <a:gd name="T17" fmla="*/ 1016 h 64"/>
                    <a:gd name="T18" fmla="*/ 6842 w 323"/>
                    <a:gd name="T19" fmla="*/ 1091 h 64"/>
                    <a:gd name="T20" fmla="*/ 6650 w 323"/>
                    <a:gd name="T21" fmla="*/ 1016 h 64"/>
                    <a:gd name="T22" fmla="*/ 6252 w 323"/>
                    <a:gd name="T23" fmla="*/ 755 h 64"/>
                    <a:gd name="T24" fmla="*/ 5429 w 323"/>
                    <a:gd name="T25" fmla="*/ 1342 h 64"/>
                    <a:gd name="T26" fmla="*/ 4785 w 323"/>
                    <a:gd name="T27" fmla="*/ 1575 h 64"/>
                    <a:gd name="T28" fmla="*/ 5038 w 323"/>
                    <a:gd name="T29" fmla="*/ 2022 h 64"/>
                    <a:gd name="T30" fmla="*/ 4475 w 323"/>
                    <a:gd name="T31" fmla="*/ 2223 h 64"/>
                    <a:gd name="T32" fmla="*/ 4012 w 323"/>
                    <a:gd name="T33" fmla="*/ 2152 h 64"/>
                    <a:gd name="T34" fmla="*/ 4207 w 323"/>
                    <a:gd name="T35" fmla="*/ 2022 h 64"/>
                    <a:gd name="T36" fmla="*/ 4057 w 323"/>
                    <a:gd name="T37" fmla="*/ 1423 h 64"/>
                    <a:gd name="T38" fmla="*/ 4012 w 323"/>
                    <a:gd name="T39" fmla="*/ 1091 h 64"/>
                    <a:gd name="T40" fmla="*/ 3761 w 323"/>
                    <a:gd name="T41" fmla="*/ 825 h 64"/>
                    <a:gd name="T42" fmla="*/ 3384 w 323"/>
                    <a:gd name="T43" fmla="*/ 963 h 64"/>
                    <a:gd name="T44" fmla="*/ 3189 w 323"/>
                    <a:gd name="T45" fmla="*/ 963 h 64"/>
                    <a:gd name="T46" fmla="*/ 2929 w 323"/>
                    <a:gd name="T47" fmla="*/ 881 h 64"/>
                    <a:gd name="T48" fmla="*/ 1971 w 323"/>
                    <a:gd name="T49" fmla="*/ 75 h 64"/>
                    <a:gd name="T50" fmla="*/ 1413 w 323"/>
                    <a:gd name="T51" fmla="*/ 495 h 64"/>
                    <a:gd name="T52" fmla="*/ 1 w 323"/>
                    <a:gd name="T53" fmla="*/ 0 h 64"/>
                    <a:gd name="T54" fmla="*/ 5234 w 323"/>
                    <a:gd name="T55" fmla="*/ 48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2507 w 300"/>
                    <a:gd name="T1" fmla="*/ 1204 h 31"/>
                    <a:gd name="T2" fmla="*/ 730 w 300"/>
                    <a:gd name="T3" fmla="*/ 52 h 31"/>
                    <a:gd name="T4" fmla="*/ 6804 w 300"/>
                    <a:gd name="T5" fmla="*/ 0 h 31"/>
                    <a:gd name="T6" fmla="*/ 7057 w 300"/>
                    <a:gd name="T7" fmla="*/ 545 h 31"/>
                    <a:gd name="T8" fmla="*/ 6295 w 300"/>
                    <a:gd name="T9" fmla="*/ 624 h 31"/>
                    <a:gd name="T10" fmla="*/ 2507 w 300"/>
                    <a:gd name="T11" fmla="*/ 1204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8 h 29"/>
                    <a:gd name="T2" fmla="*/ 12 w 41"/>
                    <a:gd name="T3" fmla="*/ 9 h 29"/>
                    <a:gd name="T4" fmla="*/ 0 w 41"/>
                    <a:gd name="T5" fmla="*/ 8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66512 w 436"/>
                    <a:gd name="T1" fmla="*/ 1043 h 152"/>
                    <a:gd name="T2" fmla="*/ 397417 w 436"/>
                    <a:gd name="T3" fmla="*/ 0 h 152"/>
                    <a:gd name="T4" fmla="*/ 379028 w 436"/>
                    <a:gd name="T5" fmla="*/ 69456 h 152"/>
                    <a:gd name="T6" fmla="*/ 361973 w 436"/>
                    <a:gd name="T7" fmla="*/ 87281 h 152"/>
                    <a:gd name="T8" fmla="*/ 357297 w 436"/>
                    <a:gd name="T9" fmla="*/ 90007 h 152"/>
                    <a:gd name="T10" fmla="*/ 341714 w 436"/>
                    <a:gd name="T11" fmla="*/ 94138 h 152"/>
                    <a:gd name="T12" fmla="*/ 328913 w 436"/>
                    <a:gd name="T13" fmla="*/ 113007 h 152"/>
                    <a:gd name="T14" fmla="*/ 330120 w 436"/>
                    <a:gd name="T15" fmla="*/ 127207 h 152"/>
                    <a:gd name="T16" fmla="*/ 331604 w 436"/>
                    <a:gd name="T17" fmla="*/ 137760 h 152"/>
                    <a:gd name="T18" fmla="*/ 333599 w 436"/>
                    <a:gd name="T19" fmla="*/ 145650 h 152"/>
                    <a:gd name="T20" fmla="*/ 330120 w 436"/>
                    <a:gd name="T21" fmla="*/ 157246 h 152"/>
                    <a:gd name="T22" fmla="*/ 320010 w 436"/>
                    <a:gd name="T23" fmla="*/ 154693 h 152"/>
                    <a:gd name="T24" fmla="*/ 311862 w 436"/>
                    <a:gd name="T25" fmla="*/ 166098 h 152"/>
                    <a:gd name="T26" fmla="*/ 316175 w 436"/>
                    <a:gd name="T27" fmla="*/ 135107 h 152"/>
                    <a:gd name="T28" fmla="*/ 307906 w 436"/>
                    <a:gd name="T29" fmla="*/ 128896 h 152"/>
                    <a:gd name="T30" fmla="*/ 313341 w 436"/>
                    <a:gd name="T31" fmla="*/ 119936 h 152"/>
                    <a:gd name="T32" fmla="*/ 311862 w 436"/>
                    <a:gd name="T33" fmla="*/ 114762 h 152"/>
                    <a:gd name="T34" fmla="*/ 291626 w 436"/>
                    <a:gd name="T35" fmla="*/ 120978 h 152"/>
                    <a:gd name="T36" fmla="*/ 288945 w 436"/>
                    <a:gd name="T37" fmla="*/ 109383 h 152"/>
                    <a:gd name="T38" fmla="*/ 270528 w 436"/>
                    <a:gd name="T39" fmla="*/ 120978 h 152"/>
                    <a:gd name="T40" fmla="*/ 291626 w 436"/>
                    <a:gd name="T41" fmla="*/ 132586 h 152"/>
                    <a:gd name="T42" fmla="*/ 278050 w 436"/>
                    <a:gd name="T43" fmla="*/ 150388 h 152"/>
                    <a:gd name="T44" fmla="*/ 283490 w 436"/>
                    <a:gd name="T45" fmla="*/ 161977 h 152"/>
                    <a:gd name="T46" fmla="*/ 286950 w 436"/>
                    <a:gd name="T47" fmla="*/ 177694 h 152"/>
                    <a:gd name="T48" fmla="*/ 281516 w 436"/>
                    <a:gd name="T49" fmla="*/ 178766 h 152"/>
                    <a:gd name="T50" fmla="*/ 286099 w 436"/>
                    <a:gd name="T51" fmla="*/ 185006 h 152"/>
                    <a:gd name="T52" fmla="*/ 280012 w 436"/>
                    <a:gd name="T53" fmla="*/ 195518 h 152"/>
                    <a:gd name="T54" fmla="*/ 0 w 436"/>
                    <a:gd name="T55" fmla="*/ 191925 h 152"/>
                    <a:gd name="T56" fmla="*/ 66512 w 436"/>
                    <a:gd name="T57" fmla="*/ 1043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30 h 165"/>
                    <a:gd name="T2" fmla="*/ 15 w 47"/>
                    <a:gd name="T3" fmla="*/ 20 h 165"/>
                    <a:gd name="T4" fmla="*/ 17 w 47"/>
                    <a:gd name="T5" fmla="*/ 12 h 165"/>
                    <a:gd name="T6" fmla="*/ 11 w 47"/>
                    <a:gd name="T7" fmla="*/ 7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5 h 165"/>
                    <a:gd name="T14" fmla="*/ 47 w 47"/>
                    <a:gd name="T15" fmla="*/ 19 h 165"/>
                    <a:gd name="T16" fmla="*/ 31 w 47"/>
                    <a:gd name="T17" fmla="*/ 20 h 165"/>
                    <a:gd name="T18" fmla="*/ 23 w 47"/>
                    <a:gd name="T19" fmla="*/ 24 h 165"/>
                    <a:gd name="T20" fmla="*/ 21 w 47"/>
                    <a:gd name="T21" fmla="*/ 25 h 165"/>
                    <a:gd name="T22" fmla="*/ 27 w 47"/>
                    <a:gd name="T23" fmla="*/ 25 h 165"/>
                    <a:gd name="T24" fmla="*/ 31 w 47"/>
                    <a:gd name="T25" fmla="*/ 28 h 165"/>
                    <a:gd name="T26" fmla="*/ 13 w 47"/>
                    <a:gd name="T27" fmla="*/ 28 h 165"/>
                    <a:gd name="T28" fmla="*/ 7 w 47"/>
                    <a:gd name="T29" fmla="*/ 30 h 165"/>
                    <a:gd name="T30" fmla="*/ 3 w 47"/>
                    <a:gd name="T31" fmla="*/ 29 h 165"/>
                    <a:gd name="T32" fmla="*/ 5 w 47"/>
                    <a:gd name="T33" fmla="*/ 30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12 h 103"/>
                    <a:gd name="T2" fmla="*/ 30 w 138"/>
                    <a:gd name="T3" fmla="*/ 9 h 103"/>
                    <a:gd name="T4" fmla="*/ 50 w 138"/>
                    <a:gd name="T5" fmla="*/ 7 h 103"/>
                    <a:gd name="T6" fmla="*/ 54 w 138"/>
                    <a:gd name="T7" fmla="*/ 9 h 103"/>
                    <a:gd name="T8" fmla="*/ 66 w 138"/>
                    <a:gd name="T9" fmla="*/ 10 h 103"/>
                    <a:gd name="T10" fmla="*/ 80 w 138"/>
                    <a:gd name="T11" fmla="*/ 11 h 103"/>
                    <a:gd name="T12" fmla="*/ 116 w 138"/>
                    <a:gd name="T13" fmla="*/ 7 h 103"/>
                    <a:gd name="T14" fmla="*/ 130 w 138"/>
                    <a:gd name="T15" fmla="*/ 3 h 103"/>
                    <a:gd name="T16" fmla="*/ 138 w 138"/>
                    <a:gd name="T17" fmla="*/ 2 h 103"/>
                    <a:gd name="T18" fmla="*/ 106 w 138"/>
                    <a:gd name="T19" fmla="*/ 10 h 103"/>
                    <a:gd name="T20" fmla="*/ 84 w 138"/>
                    <a:gd name="T21" fmla="*/ 13 h 103"/>
                    <a:gd name="T22" fmla="*/ 66 w 138"/>
                    <a:gd name="T23" fmla="*/ 16 h 103"/>
                    <a:gd name="T24" fmla="*/ 48 w 138"/>
                    <a:gd name="T25" fmla="*/ 20 h 103"/>
                    <a:gd name="T26" fmla="*/ 26 w 138"/>
                    <a:gd name="T27" fmla="*/ 18 h 103"/>
                    <a:gd name="T28" fmla="*/ 20 w 138"/>
                    <a:gd name="T29" fmla="*/ 16 h 103"/>
                    <a:gd name="T30" fmla="*/ 22 w 138"/>
                    <a:gd name="T31" fmla="*/ 19 h 103"/>
                    <a:gd name="T32" fmla="*/ 0 w 138"/>
                    <a:gd name="T33" fmla="*/ 19 h 103"/>
                    <a:gd name="T34" fmla="*/ 10 w 138"/>
                    <a:gd name="T35" fmla="*/ 15 h 103"/>
                    <a:gd name="T36" fmla="*/ 26 w 138"/>
                    <a:gd name="T37" fmla="*/ 1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50 w 188"/>
                    <a:gd name="T1" fmla="*/ 5 h 214"/>
                    <a:gd name="T2" fmla="*/ 152 w 188"/>
                    <a:gd name="T3" fmla="*/ 2 h 214"/>
                    <a:gd name="T4" fmla="*/ 162 w 188"/>
                    <a:gd name="T5" fmla="*/ 0 h 214"/>
                    <a:gd name="T6" fmla="*/ 174 w 188"/>
                    <a:gd name="T7" fmla="*/ 5 h 214"/>
                    <a:gd name="T8" fmla="*/ 180 w 188"/>
                    <a:gd name="T9" fmla="*/ 9 h 214"/>
                    <a:gd name="T10" fmla="*/ 170 w 188"/>
                    <a:gd name="T11" fmla="*/ 12 h 214"/>
                    <a:gd name="T12" fmla="*/ 162 w 188"/>
                    <a:gd name="T13" fmla="*/ 16 h 214"/>
                    <a:gd name="T14" fmla="*/ 154 w 188"/>
                    <a:gd name="T15" fmla="*/ 26 h 214"/>
                    <a:gd name="T16" fmla="*/ 136 w 188"/>
                    <a:gd name="T17" fmla="*/ 29 h 214"/>
                    <a:gd name="T18" fmla="*/ 112 w 188"/>
                    <a:gd name="T19" fmla="*/ 29 h 214"/>
                    <a:gd name="T20" fmla="*/ 104 w 188"/>
                    <a:gd name="T21" fmla="*/ 26 h 214"/>
                    <a:gd name="T22" fmla="*/ 94 w 188"/>
                    <a:gd name="T23" fmla="*/ 30 h 214"/>
                    <a:gd name="T24" fmla="*/ 90 w 188"/>
                    <a:gd name="T25" fmla="*/ 31 h 214"/>
                    <a:gd name="T26" fmla="*/ 80 w 188"/>
                    <a:gd name="T27" fmla="*/ 28 h 214"/>
                    <a:gd name="T28" fmla="*/ 58 w 188"/>
                    <a:gd name="T29" fmla="*/ 30 h 214"/>
                    <a:gd name="T30" fmla="*/ 76 w 188"/>
                    <a:gd name="T31" fmla="*/ 30 h 214"/>
                    <a:gd name="T32" fmla="*/ 78 w 188"/>
                    <a:gd name="T33" fmla="*/ 34 h 214"/>
                    <a:gd name="T34" fmla="*/ 58 w 188"/>
                    <a:gd name="T35" fmla="*/ 35 h 214"/>
                    <a:gd name="T36" fmla="*/ 34 w 188"/>
                    <a:gd name="T37" fmla="*/ 35 h 214"/>
                    <a:gd name="T38" fmla="*/ 36 w 188"/>
                    <a:gd name="T39" fmla="*/ 32 h 214"/>
                    <a:gd name="T40" fmla="*/ 46 w 188"/>
                    <a:gd name="T41" fmla="*/ 30 h 214"/>
                    <a:gd name="T42" fmla="*/ 34 w 188"/>
                    <a:gd name="T43" fmla="*/ 30 h 214"/>
                    <a:gd name="T44" fmla="*/ 26 w 188"/>
                    <a:gd name="T45" fmla="*/ 35 h 214"/>
                    <a:gd name="T46" fmla="*/ 30 w 188"/>
                    <a:gd name="T47" fmla="*/ 39 h 214"/>
                    <a:gd name="T48" fmla="*/ 14 w 188"/>
                    <a:gd name="T49" fmla="*/ 42 h 214"/>
                    <a:gd name="T50" fmla="*/ 0 w 188"/>
                    <a:gd name="T51" fmla="*/ 45 h 214"/>
                    <a:gd name="T52" fmla="*/ 8 w 188"/>
                    <a:gd name="T53" fmla="*/ 39 h 214"/>
                    <a:gd name="T54" fmla="*/ 0 w 188"/>
                    <a:gd name="T55" fmla="*/ 35 h 214"/>
                    <a:gd name="T56" fmla="*/ 14 w 188"/>
                    <a:gd name="T57" fmla="*/ 32 h 214"/>
                    <a:gd name="T58" fmla="*/ 32 w 188"/>
                    <a:gd name="T59" fmla="*/ 28 h 214"/>
                    <a:gd name="T60" fmla="*/ 44 w 188"/>
                    <a:gd name="T61" fmla="*/ 25 h 214"/>
                    <a:gd name="T62" fmla="*/ 72 w 188"/>
                    <a:gd name="T63" fmla="*/ 25 h 214"/>
                    <a:gd name="T64" fmla="*/ 84 w 188"/>
                    <a:gd name="T65" fmla="*/ 24 h 214"/>
                    <a:gd name="T66" fmla="*/ 106 w 188"/>
                    <a:gd name="T67" fmla="*/ 17 h 214"/>
                    <a:gd name="T68" fmla="*/ 112 w 188"/>
                    <a:gd name="T69" fmla="*/ 20 h 214"/>
                    <a:gd name="T70" fmla="*/ 124 w 188"/>
                    <a:gd name="T71" fmla="*/ 16 h 214"/>
                    <a:gd name="T72" fmla="*/ 142 w 188"/>
                    <a:gd name="T73" fmla="*/ 12 h 214"/>
                    <a:gd name="T74" fmla="*/ 146 w 188"/>
                    <a:gd name="T75" fmla="*/ 9 h 214"/>
                    <a:gd name="T76" fmla="*/ 140 w 188"/>
                    <a:gd name="T77" fmla="*/ 8 h 214"/>
                    <a:gd name="T78" fmla="*/ 144 w 188"/>
                    <a:gd name="T79" fmla="*/ 7 h 214"/>
                    <a:gd name="T80" fmla="*/ 150 w 188"/>
                    <a:gd name="T81" fmla="*/ 5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20 w 812"/>
                    <a:gd name="T1" fmla="*/ 5 h 564"/>
                    <a:gd name="T2" fmla="*/ 786 w 812"/>
                    <a:gd name="T3" fmla="*/ 16 h 564"/>
                    <a:gd name="T4" fmla="*/ 756 w 812"/>
                    <a:gd name="T5" fmla="*/ 25 h 564"/>
                    <a:gd name="T6" fmla="*/ 730 w 812"/>
                    <a:gd name="T7" fmla="*/ 29 h 564"/>
                    <a:gd name="T8" fmla="*/ 642 w 812"/>
                    <a:gd name="T9" fmla="*/ 36 h 564"/>
                    <a:gd name="T10" fmla="*/ 640 w 812"/>
                    <a:gd name="T11" fmla="*/ 43 h 564"/>
                    <a:gd name="T12" fmla="*/ 612 w 812"/>
                    <a:gd name="T13" fmla="*/ 47 h 564"/>
                    <a:gd name="T14" fmla="*/ 628 w 812"/>
                    <a:gd name="T15" fmla="*/ 36 h 564"/>
                    <a:gd name="T16" fmla="*/ 584 w 812"/>
                    <a:gd name="T17" fmla="*/ 39 h 564"/>
                    <a:gd name="T18" fmla="*/ 564 w 812"/>
                    <a:gd name="T19" fmla="*/ 44 h 564"/>
                    <a:gd name="T20" fmla="*/ 604 w 812"/>
                    <a:gd name="T21" fmla="*/ 57 h 564"/>
                    <a:gd name="T22" fmla="*/ 602 w 812"/>
                    <a:gd name="T23" fmla="*/ 75 h 564"/>
                    <a:gd name="T24" fmla="*/ 550 w 812"/>
                    <a:gd name="T25" fmla="*/ 83 h 564"/>
                    <a:gd name="T26" fmla="*/ 530 w 812"/>
                    <a:gd name="T27" fmla="*/ 79 h 564"/>
                    <a:gd name="T28" fmla="*/ 490 w 812"/>
                    <a:gd name="T29" fmla="*/ 70 h 564"/>
                    <a:gd name="T30" fmla="*/ 470 w 812"/>
                    <a:gd name="T31" fmla="*/ 70 h 564"/>
                    <a:gd name="T32" fmla="*/ 458 w 812"/>
                    <a:gd name="T33" fmla="*/ 80 h 564"/>
                    <a:gd name="T34" fmla="*/ 508 w 812"/>
                    <a:gd name="T35" fmla="*/ 94 h 564"/>
                    <a:gd name="T36" fmla="*/ 518 w 812"/>
                    <a:gd name="T37" fmla="*/ 106 h 564"/>
                    <a:gd name="T38" fmla="*/ 534 w 812"/>
                    <a:gd name="T39" fmla="*/ 113 h 564"/>
                    <a:gd name="T40" fmla="*/ 500 w 812"/>
                    <a:gd name="T41" fmla="*/ 111 h 564"/>
                    <a:gd name="T42" fmla="*/ 478 w 812"/>
                    <a:gd name="T43" fmla="*/ 105 h 564"/>
                    <a:gd name="T44" fmla="*/ 430 w 812"/>
                    <a:gd name="T45" fmla="*/ 86 h 564"/>
                    <a:gd name="T46" fmla="*/ 434 w 812"/>
                    <a:gd name="T47" fmla="*/ 62 h 564"/>
                    <a:gd name="T48" fmla="*/ 430 w 812"/>
                    <a:gd name="T49" fmla="*/ 54 h 564"/>
                    <a:gd name="T50" fmla="*/ 420 w 812"/>
                    <a:gd name="T51" fmla="*/ 57 h 564"/>
                    <a:gd name="T52" fmla="*/ 386 w 812"/>
                    <a:gd name="T53" fmla="*/ 54 h 564"/>
                    <a:gd name="T54" fmla="*/ 360 w 812"/>
                    <a:gd name="T55" fmla="*/ 34 h 564"/>
                    <a:gd name="T56" fmla="*/ 330 w 812"/>
                    <a:gd name="T57" fmla="*/ 34 h 564"/>
                    <a:gd name="T58" fmla="*/ 288 w 812"/>
                    <a:gd name="T59" fmla="*/ 35 h 564"/>
                    <a:gd name="T60" fmla="*/ 242 w 812"/>
                    <a:gd name="T61" fmla="*/ 47 h 564"/>
                    <a:gd name="T62" fmla="*/ 196 w 812"/>
                    <a:gd name="T63" fmla="*/ 54 h 564"/>
                    <a:gd name="T64" fmla="*/ 184 w 812"/>
                    <a:gd name="T65" fmla="*/ 56 h 564"/>
                    <a:gd name="T66" fmla="*/ 160 w 812"/>
                    <a:gd name="T67" fmla="*/ 66 h 564"/>
                    <a:gd name="T68" fmla="*/ 152 w 812"/>
                    <a:gd name="T69" fmla="*/ 72 h 564"/>
                    <a:gd name="T70" fmla="*/ 128 w 812"/>
                    <a:gd name="T71" fmla="*/ 82 h 564"/>
                    <a:gd name="T72" fmla="*/ 94 w 812"/>
                    <a:gd name="T73" fmla="*/ 79 h 564"/>
                    <a:gd name="T74" fmla="*/ 66 w 812"/>
                    <a:gd name="T75" fmla="*/ 52 h 564"/>
                    <a:gd name="T76" fmla="*/ 72 w 812"/>
                    <a:gd name="T77" fmla="*/ 32 h 564"/>
                    <a:gd name="T78" fmla="*/ 44 w 812"/>
                    <a:gd name="T79" fmla="*/ 36 h 564"/>
                    <a:gd name="T80" fmla="*/ 20 w 812"/>
                    <a:gd name="T81" fmla="*/ 31 h 564"/>
                    <a:gd name="T82" fmla="*/ 24 w 812"/>
                    <a:gd name="T83" fmla="*/ 28 h 564"/>
                    <a:gd name="T84" fmla="*/ 0 w 812"/>
                    <a:gd name="T85" fmla="*/ 19 h 564"/>
                    <a:gd name="T86" fmla="*/ 806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25 w 43"/>
                    <a:gd name="T3" fmla="*/ 3 h 85"/>
                    <a:gd name="T4" fmla="*/ 53 w 43"/>
                    <a:gd name="T5" fmla="*/ 8 h 85"/>
                    <a:gd name="T6" fmla="*/ 27 w 43"/>
                    <a:gd name="T7" fmla="*/ 19 h 85"/>
                    <a:gd name="T8" fmla="*/ 1 w 43"/>
                    <a:gd name="T9" fmla="*/ 16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5 h 74"/>
                    <a:gd name="T2" fmla="*/ 21 w 44"/>
                    <a:gd name="T3" fmla="*/ 2 h 74"/>
                    <a:gd name="T4" fmla="*/ 30 w 44"/>
                    <a:gd name="T5" fmla="*/ 2 h 74"/>
                    <a:gd name="T6" fmla="*/ 28 w 44"/>
                    <a:gd name="T7" fmla="*/ 5 h 74"/>
                    <a:gd name="T8" fmla="*/ 11 w 44"/>
                    <a:gd name="T9" fmla="*/ 12 h 74"/>
                    <a:gd name="T10" fmla="*/ 7 w 44"/>
                    <a:gd name="T11" fmla="*/ 10 h 74"/>
                    <a:gd name="T12" fmla="*/ 3 w 44"/>
                    <a:gd name="T13" fmla="*/ 6 h 74"/>
                    <a:gd name="T14" fmla="*/ 11 w 44"/>
                    <a:gd name="T15" fmla="*/ 5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5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11577 w 682"/>
                    <a:gd name="T1" fmla="*/ 15834 h 557"/>
                    <a:gd name="T2" fmla="*/ 11693 w 682"/>
                    <a:gd name="T3" fmla="*/ 15398 h 557"/>
                    <a:gd name="T4" fmla="*/ 12036 w 682"/>
                    <a:gd name="T5" fmla="*/ 14100 h 557"/>
                    <a:gd name="T6" fmla="*/ 7444 w 682"/>
                    <a:gd name="T7" fmla="*/ 9783 h 557"/>
                    <a:gd name="T8" fmla="*/ 6791 w 682"/>
                    <a:gd name="T9" fmla="*/ 11808 h 557"/>
                    <a:gd name="T10" fmla="*/ 7295 w 682"/>
                    <a:gd name="T11" fmla="*/ 18968 h 557"/>
                    <a:gd name="T12" fmla="*/ 6791 w 682"/>
                    <a:gd name="T13" fmla="*/ 16863 h 557"/>
                    <a:gd name="T14" fmla="*/ 5828 w 682"/>
                    <a:gd name="T15" fmla="*/ 14999 h 557"/>
                    <a:gd name="T16" fmla="*/ 5901 w 682"/>
                    <a:gd name="T17" fmla="*/ 14100 h 557"/>
                    <a:gd name="T18" fmla="*/ 5956 w 682"/>
                    <a:gd name="T19" fmla="*/ 13461 h 557"/>
                    <a:gd name="T20" fmla="*/ 5294 w 682"/>
                    <a:gd name="T21" fmla="*/ 12802 h 557"/>
                    <a:gd name="T22" fmla="*/ 4672 w 682"/>
                    <a:gd name="T23" fmla="*/ 11808 h 557"/>
                    <a:gd name="T24" fmla="*/ 3557 w 682"/>
                    <a:gd name="T25" fmla="*/ 12071 h 557"/>
                    <a:gd name="T26" fmla="*/ 3045 w 682"/>
                    <a:gd name="T27" fmla="*/ 12458 h 557"/>
                    <a:gd name="T28" fmla="*/ 1877 w 682"/>
                    <a:gd name="T29" fmla="*/ 12458 h 557"/>
                    <a:gd name="T30" fmla="*/ 534 w 682"/>
                    <a:gd name="T31" fmla="*/ 10649 h 557"/>
                    <a:gd name="T32" fmla="*/ 263 w 682"/>
                    <a:gd name="T33" fmla="*/ 10087 h 557"/>
                    <a:gd name="T34" fmla="*/ 0 w 682"/>
                    <a:gd name="T35" fmla="*/ 8994 h 557"/>
                    <a:gd name="T36" fmla="*/ 582 w 682"/>
                    <a:gd name="T37" fmla="*/ 7276 h 557"/>
                    <a:gd name="T38" fmla="*/ 775 w 682"/>
                    <a:gd name="T39" fmla="*/ 6171 h 557"/>
                    <a:gd name="T40" fmla="*/ 1228 w 682"/>
                    <a:gd name="T41" fmla="*/ 4866 h 557"/>
                    <a:gd name="T42" fmla="*/ 1959 w 682"/>
                    <a:gd name="T43" fmla="*/ 3949 h 557"/>
                    <a:gd name="T44" fmla="*/ 4032 w 682"/>
                    <a:gd name="T45" fmla="*/ 2289 h 557"/>
                    <a:gd name="T46" fmla="*/ 5294 w 682"/>
                    <a:gd name="T47" fmla="*/ 1029 h 557"/>
                    <a:gd name="T48" fmla="*/ 6206 w 682"/>
                    <a:gd name="T49" fmla="*/ 197 h 557"/>
                    <a:gd name="T50" fmla="*/ 8738 w 682"/>
                    <a:gd name="T51" fmla="*/ 73 h 557"/>
                    <a:gd name="T52" fmla="*/ 9573 w 682"/>
                    <a:gd name="T53" fmla="*/ 0 h 557"/>
                    <a:gd name="T54" fmla="*/ 9236 w 682"/>
                    <a:gd name="T55" fmla="*/ 1151 h 557"/>
                    <a:gd name="T56" fmla="*/ 10660 w 682"/>
                    <a:gd name="T57" fmla="*/ 2879 h 557"/>
                    <a:gd name="T58" fmla="*/ 11966 w 682"/>
                    <a:gd name="T59" fmla="*/ 2526 h 557"/>
                    <a:gd name="T60" fmla="*/ 12728 w 682"/>
                    <a:gd name="T61" fmla="*/ 2783 h 557"/>
                    <a:gd name="T62" fmla="*/ 13447 w 682"/>
                    <a:gd name="T63" fmla="*/ 3315 h 557"/>
                    <a:gd name="T64" fmla="*/ 13772 w 682"/>
                    <a:gd name="T65" fmla="*/ 6415 h 557"/>
                    <a:gd name="T66" fmla="*/ 13772 w 682"/>
                    <a:gd name="T67" fmla="*/ 8192 h 557"/>
                    <a:gd name="T68" fmla="*/ 14406 w 682"/>
                    <a:gd name="T69" fmla="*/ 9660 h 557"/>
                    <a:gd name="T70" fmla="*/ 15533 w 682"/>
                    <a:gd name="T71" fmla="*/ 10237 h 557"/>
                    <a:gd name="T72" fmla="*/ 16359 w 682"/>
                    <a:gd name="T73" fmla="*/ 10087 h 557"/>
                    <a:gd name="T74" fmla="*/ 15974 w 682"/>
                    <a:gd name="T75" fmla="*/ 11611 h 557"/>
                    <a:gd name="T76" fmla="*/ 14406 w 682"/>
                    <a:gd name="T77" fmla="*/ 13901 h 557"/>
                    <a:gd name="T78" fmla="*/ 13192 w 682"/>
                    <a:gd name="T79" fmla="*/ 16557 h 557"/>
                    <a:gd name="T80" fmla="*/ 13381 w 682"/>
                    <a:gd name="T81" fmla="*/ 17343 h 557"/>
                    <a:gd name="T82" fmla="*/ 10464 w 682"/>
                    <a:gd name="T83" fmla="*/ 18968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5788 w 257"/>
                    <a:gd name="T1" fmla="*/ 11927 h 347"/>
                    <a:gd name="T2" fmla="*/ 5546 w 257"/>
                    <a:gd name="T3" fmla="*/ 10341 h 347"/>
                    <a:gd name="T4" fmla="*/ 5177 w 257"/>
                    <a:gd name="T5" fmla="*/ 9901 h 347"/>
                    <a:gd name="T6" fmla="*/ 5137 w 257"/>
                    <a:gd name="T7" fmla="*/ 9269 h 347"/>
                    <a:gd name="T8" fmla="*/ 4984 w 257"/>
                    <a:gd name="T9" fmla="*/ 8733 h 347"/>
                    <a:gd name="T10" fmla="*/ 4984 w 257"/>
                    <a:gd name="T11" fmla="*/ 7867 h 347"/>
                    <a:gd name="T12" fmla="*/ 4941 w 257"/>
                    <a:gd name="T13" fmla="*/ 7353 h 347"/>
                    <a:gd name="T14" fmla="*/ 5431 w 257"/>
                    <a:gd name="T15" fmla="*/ 6945 h 347"/>
                    <a:gd name="T16" fmla="*/ 6124 w 257"/>
                    <a:gd name="T17" fmla="*/ 6791 h 347"/>
                    <a:gd name="T18" fmla="*/ 6124 w 257"/>
                    <a:gd name="T19" fmla="*/ 4690 h 347"/>
                    <a:gd name="T20" fmla="*/ 1284 w 257"/>
                    <a:gd name="T21" fmla="*/ 3299 h 347"/>
                    <a:gd name="T22" fmla="*/ 771 w 257"/>
                    <a:gd name="T23" fmla="*/ 3375 h 347"/>
                    <a:gd name="T24" fmla="*/ 391 w 257"/>
                    <a:gd name="T25" fmla="*/ 3509 h 347"/>
                    <a:gd name="T26" fmla="*/ 0 w 257"/>
                    <a:gd name="T27" fmla="*/ 5134 h 347"/>
                    <a:gd name="T28" fmla="*/ 2209 w 257"/>
                    <a:gd name="T29" fmla="*/ 11892 h 347"/>
                    <a:gd name="T30" fmla="*/ 5788 w 257"/>
                    <a:gd name="T31" fmla="*/ 11927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4 h 37"/>
                    <a:gd name="T2" fmla="*/ 5 w 19"/>
                    <a:gd name="T3" fmla="*/ 3 h 37"/>
                    <a:gd name="T4" fmla="*/ 3 w 19"/>
                    <a:gd name="T5" fmla="*/ 4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2 w 22"/>
                    <a:gd name="T5" fmla="*/ 3 h 20"/>
                    <a:gd name="T6" fmla="*/ 8 w 22"/>
                    <a:gd name="T7" fmla="*/ 6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3 h 30"/>
                    <a:gd name="T2" fmla="*/ 40 w 57"/>
                    <a:gd name="T3" fmla="*/ 2 h 30"/>
                    <a:gd name="T4" fmla="*/ 44 w 57"/>
                    <a:gd name="T5" fmla="*/ 5 h 30"/>
                    <a:gd name="T6" fmla="*/ 24 w 57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65 w 693"/>
                    <a:gd name="T1" fmla="*/ 92 h 696"/>
                    <a:gd name="T2" fmla="*/ 385 w 693"/>
                    <a:gd name="T3" fmla="*/ 90 h 696"/>
                    <a:gd name="T4" fmla="*/ 317 w 693"/>
                    <a:gd name="T5" fmla="*/ 83 h 696"/>
                    <a:gd name="T6" fmla="*/ 257 w 693"/>
                    <a:gd name="T7" fmla="*/ 79 h 696"/>
                    <a:gd name="T8" fmla="*/ 229 w 693"/>
                    <a:gd name="T9" fmla="*/ 83 h 696"/>
                    <a:gd name="T10" fmla="*/ 253 w 693"/>
                    <a:gd name="T11" fmla="*/ 86 h 696"/>
                    <a:gd name="T12" fmla="*/ 285 w 693"/>
                    <a:gd name="T13" fmla="*/ 93 h 696"/>
                    <a:gd name="T14" fmla="*/ 313 w 693"/>
                    <a:gd name="T15" fmla="*/ 95 h 696"/>
                    <a:gd name="T16" fmla="*/ 325 w 693"/>
                    <a:gd name="T17" fmla="*/ 107 h 696"/>
                    <a:gd name="T18" fmla="*/ 305 w 693"/>
                    <a:gd name="T19" fmla="*/ 110 h 696"/>
                    <a:gd name="T20" fmla="*/ 253 w 693"/>
                    <a:gd name="T21" fmla="*/ 123 h 696"/>
                    <a:gd name="T22" fmla="*/ 217 w 693"/>
                    <a:gd name="T23" fmla="*/ 125 h 696"/>
                    <a:gd name="T24" fmla="*/ 97 w 693"/>
                    <a:gd name="T25" fmla="*/ 139 h 696"/>
                    <a:gd name="T26" fmla="*/ 77 w 693"/>
                    <a:gd name="T27" fmla="*/ 123 h 696"/>
                    <a:gd name="T28" fmla="*/ 45 w 693"/>
                    <a:gd name="T29" fmla="*/ 105 h 696"/>
                    <a:gd name="T30" fmla="*/ 33 w 693"/>
                    <a:gd name="T31" fmla="*/ 89 h 696"/>
                    <a:gd name="T32" fmla="*/ 53 w 693"/>
                    <a:gd name="T33" fmla="*/ 69 h 696"/>
                    <a:gd name="T34" fmla="*/ 17 w 693"/>
                    <a:gd name="T35" fmla="*/ 78 h 696"/>
                    <a:gd name="T36" fmla="*/ 81 w 693"/>
                    <a:gd name="T37" fmla="*/ 56 h 696"/>
                    <a:gd name="T38" fmla="*/ 113 w 693"/>
                    <a:gd name="T39" fmla="*/ 41 h 696"/>
                    <a:gd name="T40" fmla="*/ 37 w 693"/>
                    <a:gd name="T41" fmla="*/ 41 h 696"/>
                    <a:gd name="T42" fmla="*/ 1 w 693"/>
                    <a:gd name="T43" fmla="*/ 38 h 696"/>
                    <a:gd name="T44" fmla="*/ 25 w 693"/>
                    <a:gd name="T45" fmla="*/ 28 h 696"/>
                    <a:gd name="T46" fmla="*/ 97 w 693"/>
                    <a:gd name="T47" fmla="*/ 23 h 696"/>
                    <a:gd name="T48" fmla="*/ 213 w 693"/>
                    <a:gd name="T49" fmla="*/ 25 h 696"/>
                    <a:gd name="T50" fmla="*/ 221 w 693"/>
                    <a:gd name="T51" fmla="*/ 13 h 696"/>
                    <a:gd name="T52" fmla="*/ 253 w 693"/>
                    <a:gd name="T53" fmla="*/ 0 h 696"/>
                    <a:gd name="T54" fmla="*/ 349 w 693"/>
                    <a:gd name="T55" fmla="*/ 9 h 696"/>
                    <a:gd name="T56" fmla="*/ 321 w 693"/>
                    <a:gd name="T57" fmla="*/ 17 h 696"/>
                    <a:gd name="T58" fmla="*/ 293 w 693"/>
                    <a:gd name="T59" fmla="*/ 35 h 696"/>
                    <a:gd name="T60" fmla="*/ 353 w 693"/>
                    <a:gd name="T61" fmla="*/ 38 h 696"/>
                    <a:gd name="T62" fmla="*/ 365 w 693"/>
                    <a:gd name="T63" fmla="*/ 27 h 696"/>
                    <a:gd name="T64" fmla="*/ 409 w 693"/>
                    <a:gd name="T65" fmla="*/ 19 h 696"/>
                    <a:gd name="T66" fmla="*/ 489 w 693"/>
                    <a:gd name="T67" fmla="*/ 17 h 696"/>
                    <a:gd name="T68" fmla="*/ 516 w 693"/>
                    <a:gd name="T69" fmla="*/ 11 h 696"/>
                    <a:gd name="T70" fmla="*/ 525 w 693"/>
                    <a:gd name="T71" fmla="*/ 92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9898 w 931"/>
                    <a:gd name="T1" fmla="*/ 0 h 149"/>
                    <a:gd name="T2" fmla="*/ 3455 w 931"/>
                    <a:gd name="T3" fmla="*/ 1001 h 149"/>
                    <a:gd name="T4" fmla="*/ 2185 w 931"/>
                    <a:gd name="T5" fmla="*/ 1436 h 149"/>
                    <a:gd name="T6" fmla="*/ 1493 w 931"/>
                    <a:gd name="T7" fmla="*/ 1436 h 149"/>
                    <a:gd name="T8" fmla="*/ 534 w 931"/>
                    <a:gd name="T9" fmla="*/ 2663 h 149"/>
                    <a:gd name="T10" fmla="*/ 0 w 931"/>
                    <a:gd name="T11" fmla="*/ 3617 h 149"/>
                    <a:gd name="T12" fmla="*/ 1425 w 931"/>
                    <a:gd name="T13" fmla="*/ 3977 h 149"/>
                    <a:gd name="T14" fmla="*/ 2334 w 931"/>
                    <a:gd name="T15" fmla="*/ 3302 h 149"/>
                    <a:gd name="T16" fmla="*/ 2611 w 931"/>
                    <a:gd name="T17" fmla="*/ 2909 h 149"/>
                    <a:gd name="T18" fmla="*/ 4037 w 931"/>
                    <a:gd name="T19" fmla="*/ 1794 h 149"/>
                    <a:gd name="T20" fmla="*/ 5187 w 931"/>
                    <a:gd name="T21" fmla="*/ 1593 h 149"/>
                    <a:gd name="T22" fmla="*/ 5727 w 931"/>
                    <a:gd name="T23" fmla="*/ 3232 h 149"/>
                    <a:gd name="T24" fmla="*/ 4539 w 931"/>
                    <a:gd name="T25" fmla="*/ 3779 h 149"/>
                    <a:gd name="T26" fmla="*/ 5569 w 931"/>
                    <a:gd name="T27" fmla="*/ 3908 h 149"/>
                    <a:gd name="T28" fmla="*/ 6031 w 931"/>
                    <a:gd name="T29" fmla="*/ 3103 h 149"/>
                    <a:gd name="T30" fmla="*/ 6421 w 931"/>
                    <a:gd name="T31" fmla="*/ 3173 h 149"/>
                    <a:gd name="T32" fmla="*/ 6104 w 931"/>
                    <a:gd name="T33" fmla="*/ 1868 h 149"/>
                    <a:gd name="T34" fmla="*/ 6421 w 931"/>
                    <a:gd name="T35" fmla="*/ 1529 h 149"/>
                    <a:gd name="T36" fmla="*/ 6675 w 931"/>
                    <a:gd name="T37" fmla="*/ 3038 h 149"/>
                    <a:gd name="T38" fmla="*/ 6421 w 931"/>
                    <a:gd name="T39" fmla="*/ 3908 h 149"/>
                    <a:gd name="T40" fmla="*/ 7155 w 931"/>
                    <a:gd name="T41" fmla="*/ 4486 h 149"/>
                    <a:gd name="T42" fmla="*/ 7210 w 931"/>
                    <a:gd name="T43" fmla="*/ 3173 h 149"/>
                    <a:gd name="T44" fmla="*/ 7991 w 931"/>
                    <a:gd name="T45" fmla="*/ 3550 h 149"/>
                    <a:gd name="T46" fmla="*/ 9218 w 931"/>
                    <a:gd name="T47" fmla="*/ 2533 h 149"/>
                    <a:gd name="T48" fmla="*/ 9872 w 931"/>
                    <a:gd name="T49" fmla="*/ 1722 h 149"/>
                    <a:gd name="T50" fmla="*/ 10606 w 931"/>
                    <a:gd name="T51" fmla="*/ 1923 h 149"/>
                    <a:gd name="T52" fmla="*/ 10978 w 931"/>
                    <a:gd name="T53" fmla="*/ 1722 h 149"/>
                    <a:gd name="T54" fmla="*/ 10403 w 931"/>
                    <a:gd name="T55" fmla="*/ 1529 h 149"/>
                    <a:gd name="T56" fmla="*/ 11445 w 931"/>
                    <a:gd name="T57" fmla="*/ 1200 h 149"/>
                    <a:gd name="T58" fmla="*/ 13125 w 931"/>
                    <a:gd name="T59" fmla="*/ 1868 h 149"/>
                    <a:gd name="T60" fmla="*/ 14021 w 931"/>
                    <a:gd name="T61" fmla="*/ 1436 h 149"/>
                    <a:gd name="T62" fmla="*/ 14082 w 931"/>
                    <a:gd name="T63" fmla="*/ 2181 h 149"/>
                    <a:gd name="T64" fmla="*/ 13705 w 931"/>
                    <a:gd name="T65" fmla="*/ 3482 h 149"/>
                    <a:gd name="T66" fmla="*/ 14752 w 931"/>
                    <a:gd name="T67" fmla="*/ 3038 h 149"/>
                    <a:gd name="T68" fmla="*/ 15055 w 931"/>
                    <a:gd name="T69" fmla="*/ 2778 h 149"/>
                    <a:gd name="T70" fmla="*/ 15641 w 931"/>
                    <a:gd name="T71" fmla="*/ 2102 h 149"/>
                    <a:gd name="T72" fmla="*/ 19158 w 931"/>
                    <a:gd name="T73" fmla="*/ 2909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7 h 30"/>
                    <a:gd name="T2" fmla="*/ 23 w 31"/>
                    <a:gd name="T3" fmla="*/ 0 h 30"/>
                    <a:gd name="T4" fmla="*/ 15 w 31"/>
                    <a:gd name="T5" fmla="*/ 6 h 30"/>
                    <a:gd name="T6" fmla="*/ 3 w 31"/>
                    <a:gd name="T7" fmla="*/ 7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8 h 32"/>
                    <a:gd name="T2" fmla="*/ 30 w 44"/>
                    <a:gd name="T3" fmla="*/ 0 h 32"/>
                    <a:gd name="T4" fmla="*/ 46 w 44"/>
                    <a:gd name="T5" fmla="*/ 3 h 32"/>
                    <a:gd name="T6" fmla="*/ 6 w 44"/>
                    <a:gd name="T7" fmla="*/ 8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6 h 44"/>
                    <a:gd name="T2" fmla="*/ 12 w 42"/>
                    <a:gd name="T3" fmla="*/ 3 h 44"/>
                    <a:gd name="T4" fmla="*/ 0 w 42"/>
                    <a:gd name="T5" fmla="*/ 6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4 h 30"/>
                    <a:gd name="T2" fmla="*/ 51 w 31"/>
                    <a:gd name="T3" fmla="*/ 2 h 30"/>
                    <a:gd name="T4" fmla="*/ 7 w 31"/>
                    <a:gd name="T5" fmla="*/ 4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4" name="Rectangle 97"/>
          <p:cNvSpPr>
            <a:spLocks noChangeArrowheads="1"/>
          </p:cNvSpPr>
          <p:nvPr/>
        </p:nvSpPr>
        <p:spPr bwMode="auto">
          <a:xfrm>
            <a:off x="1752600" y="188913"/>
            <a:ext cx="7380288" cy="647700"/>
          </a:xfrm>
          <a:prstGeom prst="rect">
            <a:avLst/>
          </a:prstGeom>
          <a:gradFill rotWithShape="1">
            <a:gsLst>
              <a:gs pos="0">
                <a:srgbClr val="2E539E"/>
              </a:gs>
              <a:gs pos="100000">
                <a:srgbClr val="15264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2000">
                <a:solidFill>
                  <a:srgbClr val="FFFFCC"/>
                </a:solidFill>
                <a:latin typeface="Arial Unicode MS" pitchFamily="34" charset="-128"/>
              </a:rPr>
              <a:t>                     </a:t>
            </a:r>
            <a:endParaRPr lang="fr-FR"/>
          </a:p>
        </p:txBody>
      </p:sp>
      <p:sp>
        <p:nvSpPr>
          <p:cNvPr id="1340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et modifiez le titre</a:t>
            </a:r>
          </a:p>
        </p:txBody>
      </p:sp>
      <p:sp>
        <p:nvSpPr>
          <p:cNvPr id="13405" name="Rectangle 9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28800" y="4572000"/>
            <a:ext cx="69342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95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6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7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65648-6477-402F-A2E2-DFB83D95303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23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037B12EC-FD30-4C51-9701-23F704462B2F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EF1F0-43DD-498C-B032-1789DB7FA2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15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7013" y="930275"/>
            <a:ext cx="2109787" cy="5195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178550" cy="5195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C19B40A3-A1E4-4220-A712-C4B75DCBDBB7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5DB33-80B6-4E2F-99AB-7D9F77FB343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994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5FFF43F2-04B4-4006-941D-7BCADB5EC3E8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5FFC-A66F-4924-B50A-E9E5E574A0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65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DCC08-E680-4F97-BE0E-E7EF31132C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35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53319-F246-4FC2-88FD-73D5BC37FA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01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C75A4-DCCE-4152-BFF5-DFB91764F6D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620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A8022-D4A6-456C-97A8-2EA7661323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510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E0145-FD9E-4051-A870-AEEFD1EB83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88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B960-7F98-49D9-A31C-23A98F38D2E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875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18FD-26A1-4280-8CDE-CD096A65658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96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D27EE0D7-17F6-4874-81D3-E6C6549F9B2A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6EB69-B2A7-4DF9-920D-339DB5968B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7354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3D5DC-B360-4540-B6E3-6A723A6B2C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50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759AF-26A9-4759-92C7-358B954387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854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4C06D-3EB9-4B4B-A4B4-A315C93CC6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723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B112-7E49-43B8-A252-99628EBC529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97330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EA690-BCF0-4338-8507-E3F26CFF5A5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0814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62DF-CF63-4FF4-ABA2-6E0751BC5D7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6763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795A7-C91F-474E-9B10-E5D077683C1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782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4E8F6-823D-48B1-A506-6361FB0E83F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5730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97465-4D82-4FDE-9AD9-A911F1F2CD3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715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F15E7-4F24-4FE1-BB0C-7558B64185F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0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AE88835C-501E-47E0-8201-45F010B320E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45FF0-C01B-427C-87A4-14F7A36450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7784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D865E-FB8F-48EC-AE3A-63181EB15C5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901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1116-41D5-4084-8782-AEE7185E20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36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C315F-9259-428C-984A-199CFA2AA39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247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ECAEF-2097-4B1C-ACB9-8C02FEF12E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015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6C0CC-7B8C-4A83-921C-FAAB3DAD9A8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0012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69E99-A469-40F0-AB98-4C42D18F0F0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0353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D6364-888A-49EB-808A-532907E4F0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5335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ED278-687B-4043-9729-13E65FC4A85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082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CF3F6-CC36-40F2-95F6-5782599016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5883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4DBA-4239-4298-8C20-0CDF4D62A0D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48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7930890A-EC5E-47FE-98FF-7B5B072D56F1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12E10-22DD-4BDA-8AF7-AFE716D3CA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0908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A8103-6496-4BCC-8BFF-3555436689E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8800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4CE10-6D37-4061-9267-A6ED0B4E27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2305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2576E-C333-46A1-A643-1101F6195A9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9554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2E321-47DC-405E-B539-36EF4F9BD87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7465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B1516-1474-4388-A1E7-3D693126D0E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1944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85142-19EB-461A-B8A3-46EA64BE07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46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F9EBC8C4-2D02-4EC6-AF38-64DE9689F71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2419E-E3AC-4691-A44B-5A4E2899EC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859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CA30B6A6-CA8B-4525-A5BF-F8C681DF505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4240-AD0B-4E0D-8682-3D81D3C74DF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93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FFCA606F-3C05-43DA-867E-31131859F15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90D1F-6FA6-492F-A850-EEC46B435A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02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D6D3BE83-469E-4622-B5C5-C571CD57387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4390-6887-4C00-BD99-92EBFD2D6B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77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6D1351D4-5705-42E2-A384-7E85FFD70F6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92F87-EE5E-4875-8983-71AE9BEE98C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95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9388" y="6400800"/>
            <a:ext cx="8424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00339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5DEA7004-895F-4AAD-9798-8C645689ED12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B9F32D-E259-4406-B8A4-18B273DAF32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030" name="Rectangle 160"/>
          <p:cNvSpPr>
            <a:spLocks noChangeArrowheads="1"/>
          </p:cNvSpPr>
          <p:nvPr/>
        </p:nvSpPr>
        <p:spPr bwMode="auto">
          <a:xfrm>
            <a:off x="0" y="0"/>
            <a:ext cx="260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/>
              <a:t> </a:t>
            </a:r>
          </a:p>
          <a:p>
            <a:pPr eaLnBrk="0" hangingPunct="0"/>
            <a:endParaRPr lang="fr-FR"/>
          </a:p>
        </p:txBody>
      </p:sp>
      <p:sp>
        <p:nvSpPr>
          <p:cNvPr id="1031" name="Rectangle 172"/>
          <p:cNvSpPr>
            <a:spLocks noChangeArrowheads="1"/>
          </p:cNvSpPr>
          <p:nvPr/>
        </p:nvSpPr>
        <p:spPr bwMode="auto">
          <a:xfrm>
            <a:off x="1331913" y="227013"/>
            <a:ext cx="7812087" cy="576262"/>
          </a:xfrm>
          <a:prstGeom prst="rect">
            <a:avLst/>
          </a:prstGeom>
          <a:solidFill>
            <a:srgbClr val="31539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Blip>
                <a:blip r:embed="rId15"/>
              </a:buBlip>
            </a:pPr>
            <a:endParaRPr lang="en-US" sz="2800">
              <a:solidFill>
                <a:srgbClr val="000000"/>
              </a:solidFill>
              <a:latin typeface="F0" charset="0"/>
            </a:endParaRPr>
          </a:p>
        </p:txBody>
      </p:sp>
      <p:sp>
        <p:nvSpPr>
          <p:cNvPr id="1032" name="Line 173"/>
          <p:cNvSpPr>
            <a:spLocks noChangeShapeType="1"/>
          </p:cNvSpPr>
          <p:nvPr/>
        </p:nvSpPr>
        <p:spPr bwMode="auto">
          <a:xfrm>
            <a:off x="1331913" y="188913"/>
            <a:ext cx="78120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3" name="Line 174"/>
          <p:cNvSpPr>
            <a:spLocks noChangeShapeType="1"/>
          </p:cNvSpPr>
          <p:nvPr/>
        </p:nvSpPr>
        <p:spPr bwMode="auto">
          <a:xfrm>
            <a:off x="1331913" y="765175"/>
            <a:ext cx="78120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4" name="Line 175"/>
          <p:cNvSpPr>
            <a:spLocks noChangeShapeType="1"/>
          </p:cNvSpPr>
          <p:nvPr/>
        </p:nvSpPr>
        <p:spPr bwMode="auto">
          <a:xfrm>
            <a:off x="1331913" y="188913"/>
            <a:ext cx="0" cy="576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5" name="Line 176"/>
          <p:cNvSpPr>
            <a:spLocks noChangeShapeType="1"/>
          </p:cNvSpPr>
          <p:nvPr/>
        </p:nvSpPr>
        <p:spPr bwMode="auto">
          <a:xfrm>
            <a:off x="9144000" y="188913"/>
            <a:ext cx="0" cy="576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graphicFrame>
        <p:nvGraphicFramePr>
          <p:cNvPr id="12469" name="Group 181"/>
          <p:cNvGraphicFramePr>
            <a:graphicFrameLocks noGrp="1"/>
          </p:cNvGraphicFramePr>
          <p:nvPr/>
        </p:nvGraphicFramePr>
        <p:xfrm>
          <a:off x="0" y="0"/>
          <a:ext cx="6899275" cy="944704"/>
        </p:xfrm>
        <a:graphic>
          <a:graphicData uri="http://schemas.openxmlformats.org/drawingml/2006/table">
            <a:tbl>
              <a:tblPr/>
              <a:tblGrid>
                <a:gridCol w="6899275"/>
              </a:tblGrid>
              <a:tr h="944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Blip>
                          <a:blip r:embed="rId15"/>
                        </a:buBlip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0" charset="0"/>
                        </a:rPr>
                        <a:t>  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marT="45632" marB="4563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8" name="Picture 162" descr="CDEBann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83"/>
          <p:cNvSpPr>
            <a:spLocks noChangeArrowheads="1"/>
          </p:cNvSpPr>
          <p:nvPr/>
        </p:nvSpPr>
        <p:spPr bwMode="auto">
          <a:xfrm>
            <a:off x="1752600" y="188913"/>
            <a:ext cx="7380288" cy="647700"/>
          </a:xfrm>
          <a:prstGeom prst="rect">
            <a:avLst/>
          </a:prstGeom>
          <a:gradFill rotWithShape="1">
            <a:gsLst>
              <a:gs pos="0">
                <a:srgbClr val="2E539E"/>
              </a:gs>
              <a:gs pos="100000">
                <a:srgbClr val="15264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9A56888-0B97-4043-8CB5-1EAEC9E4994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FEF53F-803B-4F24-9B8B-C155CCB3FA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D52731-310F-4145-98B4-95EBC4A1A53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3"/>
          <p:cNvSpPr>
            <a:spLocks noChangeArrowheads="1"/>
          </p:cNvSpPr>
          <p:nvPr/>
        </p:nvSpPr>
        <p:spPr bwMode="auto">
          <a:xfrm>
            <a:off x="0" y="6210300"/>
            <a:ext cx="9144000" cy="647700"/>
          </a:xfrm>
          <a:prstGeom prst="rect">
            <a:avLst/>
          </a:prstGeom>
          <a:gradFill rotWithShape="1">
            <a:gsLst>
              <a:gs pos="0">
                <a:srgbClr val="152649"/>
              </a:gs>
              <a:gs pos="50000">
                <a:srgbClr val="2E539E"/>
              </a:gs>
              <a:gs pos="100000">
                <a:srgbClr val="152649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7" name="Rectangle 11"/>
          <p:cNvSpPr>
            <a:spLocks noChangeArrowheads="1"/>
          </p:cNvSpPr>
          <p:nvPr/>
        </p:nvSpPr>
        <p:spPr bwMode="auto">
          <a:xfrm>
            <a:off x="3652838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2065" name="Text Box 17" descr="Papier de soie bleu"/>
          <p:cNvSpPr txBox="1">
            <a:spLocks noChangeArrowheads="1"/>
          </p:cNvSpPr>
          <p:nvPr/>
        </p:nvSpPr>
        <p:spPr bwMode="auto">
          <a:xfrm>
            <a:off x="971550" y="1125538"/>
            <a:ext cx="7416800" cy="48244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60325" cmpd="thinThick">
            <a:solidFill>
              <a:srgbClr val="00339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sz="1200" dirty="0">
              <a:latin typeface="Arial" pitchFamily="34" charset="0"/>
            </a:endParaRPr>
          </a:p>
          <a:p>
            <a:pPr algn="ctr">
              <a:defRPr/>
            </a:pPr>
            <a:endParaRPr lang="fr-FR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fr-FR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La méthodologie SPIRAL et le développement durable (agendas 21)</a:t>
            </a:r>
          </a:p>
          <a:p>
            <a:pPr algn="ctr">
              <a:defRPr/>
            </a:pPr>
            <a:endParaRPr lang="fr-FR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fr-FR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Grenoble 18 &amp; 19 </a:t>
            </a:r>
            <a:r>
              <a:rPr lang="fr-FR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mars 2013</a:t>
            </a:r>
          </a:p>
          <a:p>
            <a:pPr algn="ctr">
              <a:defRPr/>
            </a:pP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________</a:t>
            </a:r>
          </a:p>
          <a:p>
            <a:pPr algn="ctr">
              <a:defRPr/>
            </a:pPr>
            <a:endParaRPr lang="fr-FR" dirty="0" smtClean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1- </a:t>
            </a:r>
            <a:r>
              <a:rPr lang="fr-FR" dirty="0">
                <a:solidFill>
                  <a:srgbClr val="003399"/>
                </a:solidFill>
                <a:latin typeface="Arial" pitchFamily="34" charset="0"/>
              </a:rPr>
              <a:t>P</a:t>
            </a: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résentation générale </a:t>
            </a:r>
            <a:endParaRPr lang="fr-FR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1700" dirty="0" smtClean="0">
                <a:solidFill>
                  <a:srgbClr val="003399"/>
                </a:solidFill>
                <a:latin typeface="Arial" pitchFamily="34" charset="0"/>
              </a:rPr>
              <a:t>_________________________________</a:t>
            </a:r>
            <a:endParaRPr lang="fr-FR" sz="1700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endParaRPr lang="fr-FR" sz="1700" dirty="0" smtClean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1700" dirty="0" smtClean="0">
                <a:solidFill>
                  <a:srgbClr val="003399"/>
                </a:solidFill>
                <a:latin typeface="Arial" pitchFamily="34" charset="0"/>
              </a:rPr>
              <a:t>Division </a:t>
            </a:r>
            <a:r>
              <a:rPr lang="fr-FR" sz="1700" dirty="0">
                <a:solidFill>
                  <a:srgbClr val="003399"/>
                </a:solidFill>
                <a:latin typeface="Arial" pitchFamily="34" charset="0"/>
              </a:rPr>
              <a:t>Recherche et Anticipation pour la Cohésion Sociale</a:t>
            </a:r>
          </a:p>
          <a:p>
            <a:pPr algn="ctr">
              <a:defRPr/>
            </a:pPr>
            <a:endParaRPr lang="fr-FR" sz="1700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2800" dirty="0">
                <a:solidFill>
                  <a:srgbClr val="003399"/>
                </a:solidFill>
                <a:latin typeface="Arial" pitchFamily="34" charset="0"/>
              </a:rPr>
              <a:t>Conseil de l’Europe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smtClean="0">
                <a:solidFill>
                  <a:schemeClr val="accent3"/>
                </a:solidFill>
              </a:rPr>
              <a:t>Les “</a:t>
            </a:r>
            <a:r>
              <a:rPr lang="en-GB" sz="3200" dirty="0" err="1" smtClean="0">
                <a:solidFill>
                  <a:schemeClr val="accent3"/>
                </a:solidFill>
              </a:rPr>
              <a:t>gisements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”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251520" y="836613"/>
            <a:ext cx="8651180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err="1" smtClean="0">
                <a:solidFill>
                  <a:srgbClr val="FF0000"/>
                </a:solidFill>
              </a:rPr>
              <a:t>Gisement</a:t>
            </a:r>
            <a:r>
              <a:rPr lang="en-GB" sz="2800" dirty="0" smtClean="0">
                <a:solidFill>
                  <a:srgbClr val="FF0000"/>
                </a:solidFill>
              </a:rPr>
              <a:t> de </a:t>
            </a:r>
            <a:r>
              <a:rPr lang="en-GB" sz="2800" dirty="0" err="1" smtClean="0">
                <a:solidFill>
                  <a:srgbClr val="FF0000"/>
                </a:solidFill>
              </a:rPr>
              <a:t>progrès</a:t>
            </a:r>
            <a:r>
              <a:rPr lang="en-GB" sz="2800" dirty="0" smtClean="0">
                <a:solidFill>
                  <a:schemeClr val="tx1"/>
                </a:solidFill>
              </a:rPr>
              <a:t> = </a:t>
            </a:r>
            <a:r>
              <a:rPr lang="en-GB" sz="2800" dirty="0" err="1" smtClean="0">
                <a:solidFill>
                  <a:schemeClr val="tx1"/>
                </a:solidFill>
              </a:rPr>
              <a:t>ce</a:t>
            </a:r>
            <a:r>
              <a:rPr lang="en-GB" sz="2800" dirty="0" smtClean="0">
                <a:solidFill>
                  <a:schemeClr val="tx1"/>
                </a:solidFill>
              </a:rPr>
              <a:t> qui </a:t>
            </a:r>
            <a:r>
              <a:rPr lang="en-GB" sz="2800" dirty="0" err="1" smtClean="0">
                <a:solidFill>
                  <a:schemeClr val="tx1"/>
                </a:solidFill>
              </a:rPr>
              <a:t>permet</a:t>
            </a:r>
            <a:r>
              <a:rPr lang="en-GB" sz="2800" dirty="0" smtClean="0">
                <a:solidFill>
                  <a:schemeClr val="tx1"/>
                </a:solidFill>
              </a:rPr>
              <a:t> le </a:t>
            </a:r>
            <a:r>
              <a:rPr lang="en-GB" sz="2800" dirty="0" err="1" smtClean="0">
                <a:solidFill>
                  <a:schemeClr val="tx1"/>
                </a:solidFill>
              </a:rPr>
              <a:t>progrès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en-GB" sz="2400" dirty="0" err="1" smtClean="0">
                <a:solidFill>
                  <a:schemeClr val="tx1"/>
                </a:solidFill>
              </a:rPr>
              <a:t>Dans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l’ancien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paradigme</a:t>
            </a:r>
            <a:r>
              <a:rPr lang="en-GB" sz="2400" dirty="0" smtClean="0">
                <a:solidFill>
                  <a:schemeClr val="tx1"/>
                </a:solidFill>
              </a:rPr>
              <a:t> et </a:t>
            </a:r>
            <a:r>
              <a:rPr lang="en-GB" sz="2400" dirty="0" err="1" smtClean="0">
                <a:solidFill>
                  <a:schemeClr val="tx1"/>
                </a:solidFill>
              </a:rPr>
              <a:t>depuis</a:t>
            </a:r>
            <a:r>
              <a:rPr lang="en-GB" sz="2400" dirty="0" smtClean="0">
                <a:solidFill>
                  <a:schemeClr val="tx1"/>
                </a:solidFill>
              </a:rPr>
              <a:t> la </a:t>
            </a:r>
            <a:r>
              <a:rPr lang="en-GB" sz="2400" dirty="0" err="1" smtClean="0">
                <a:solidFill>
                  <a:schemeClr val="tx1"/>
                </a:solidFill>
              </a:rPr>
              <a:t>révolution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industrielle</a:t>
            </a:r>
            <a:r>
              <a:rPr lang="en-GB" sz="2400" dirty="0" smtClean="0">
                <a:solidFill>
                  <a:schemeClr val="tx1"/>
                </a:solidFill>
              </a:rPr>
              <a:t> le principal </a:t>
            </a:r>
            <a:r>
              <a:rPr lang="en-GB" sz="2400" dirty="0" err="1" smtClean="0">
                <a:solidFill>
                  <a:schemeClr val="tx1"/>
                </a:solidFill>
              </a:rPr>
              <a:t>gisement</a:t>
            </a:r>
            <a:r>
              <a:rPr lang="en-GB" sz="2400" dirty="0" smtClean="0">
                <a:solidFill>
                  <a:schemeClr val="tx1"/>
                </a:solidFill>
              </a:rPr>
              <a:t> de </a:t>
            </a:r>
            <a:r>
              <a:rPr lang="en-GB" sz="2400" dirty="0" err="1" smtClean="0">
                <a:solidFill>
                  <a:schemeClr val="tx1"/>
                </a:solidFill>
              </a:rPr>
              <a:t>progrès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est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l’exploitation</a:t>
            </a:r>
            <a:r>
              <a:rPr lang="en-GB" sz="2400" dirty="0" smtClean="0">
                <a:solidFill>
                  <a:schemeClr val="tx1"/>
                </a:solidFill>
              </a:rPr>
              <a:t> sans </a:t>
            </a:r>
            <a:r>
              <a:rPr lang="en-GB" sz="2400" dirty="0" err="1" smtClean="0">
                <a:solidFill>
                  <a:schemeClr val="tx1"/>
                </a:solidFill>
              </a:rPr>
              <a:t>limite</a:t>
            </a:r>
            <a:r>
              <a:rPr lang="en-GB" sz="2400" dirty="0" smtClean="0">
                <a:solidFill>
                  <a:schemeClr val="tx1"/>
                </a:solidFill>
              </a:rPr>
              <a:t> des </a:t>
            </a:r>
            <a:r>
              <a:rPr lang="en-GB" sz="2400" dirty="0" err="1" smtClean="0">
                <a:solidFill>
                  <a:schemeClr val="tx1"/>
                </a:solidFill>
              </a:rPr>
              <a:t>ressources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naturelles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notamment</a:t>
            </a:r>
            <a:r>
              <a:rPr lang="en-GB" sz="2400" dirty="0" smtClean="0">
                <a:solidFill>
                  <a:schemeClr val="tx1"/>
                </a:solidFill>
              </a:rPr>
              <a:t> les </a:t>
            </a:r>
            <a:r>
              <a:rPr lang="en-GB" sz="2400" dirty="0" err="1" smtClean="0">
                <a:solidFill>
                  <a:schemeClr val="tx1"/>
                </a:solidFill>
              </a:rPr>
              <a:t>énergies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fossiles</a:t>
            </a:r>
            <a:endParaRPr lang="en-GB" sz="24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/>
              <a:t>Ancien</a:t>
            </a:r>
            <a:r>
              <a:rPr lang="en-GB" sz="2800" u="sng" dirty="0" smtClean="0"/>
              <a:t> </a:t>
            </a:r>
            <a:r>
              <a:rPr lang="en-GB" sz="2800" u="sng" dirty="0" err="1" smtClean="0"/>
              <a:t>paradigme</a:t>
            </a:r>
            <a:r>
              <a:rPr lang="en-GB" sz="2800" dirty="0" smtClean="0"/>
              <a:t>: </a:t>
            </a:r>
            <a:r>
              <a:rPr lang="en-GB" sz="2800" dirty="0" smtClean="0">
                <a:solidFill>
                  <a:srgbClr val="FF0000"/>
                </a:solidFill>
              </a:rPr>
              <a:t>Utilisation </a:t>
            </a:r>
            <a:r>
              <a:rPr lang="en-GB" sz="2800" dirty="0" err="1" smtClean="0">
                <a:solidFill>
                  <a:srgbClr val="FF0000"/>
                </a:solidFill>
              </a:rPr>
              <a:t>minière</a:t>
            </a:r>
            <a:r>
              <a:rPr lang="en-GB" sz="2800" dirty="0" smtClean="0">
                <a:solidFill>
                  <a:srgbClr val="FF0000"/>
                </a:solidFill>
              </a:rPr>
              <a:t> (sans </a:t>
            </a:r>
            <a:r>
              <a:rPr lang="en-GB" sz="2800" dirty="0" err="1" smtClean="0">
                <a:solidFill>
                  <a:srgbClr val="FF0000"/>
                </a:solidFill>
              </a:rPr>
              <a:t>limite</a:t>
            </a:r>
            <a:r>
              <a:rPr lang="en-GB" sz="2800" dirty="0" smtClean="0">
                <a:solidFill>
                  <a:srgbClr val="FF0000"/>
                </a:solidFill>
              </a:rPr>
              <a:t>) des </a:t>
            </a:r>
            <a:r>
              <a:rPr lang="en-GB" sz="2800" dirty="0" err="1" smtClean="0">
                <a:solidFill>
                  <a:srgbClr val="FF0000"/>
                </a:solidFill>
              </a:rPr>
              <a:t>ressources</a:t>
            </a:r>
            <a:r>
              <a:rPr lang="en-GB" sz="2800" dirty="0" smtClean="0">
                <a:solidFill>
                  <a:srgbClr val="FF0000"/>
                </a:solidFill>
              </a:rPr>
              <a:t>  </a:t>
            </a:r>
            <a:r>
              <a:rPr lang="en-GB" sz="2800" dirty="0" err="1" smtClean="0">
                <a:solidFill>
                  <a:srgbClr val="FF0000"/>
                </a:solidFill>
              </a:rPr>
              <a:t>naturelles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smtClean="0"/>
              <a:t>+ temps de travail          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  </a:t>
            </a:r>
            <a:r>
              <a:rPr lang="en-GB" sz="2800" b="1" dirty="0" err="1" smtClean="0">
                <a:solidFill>
                  <a:srgbClr val="00B050"/>
                </a:solidFill>
                <a:sym typeface="Wingdings" pitchFamily="2" charset="2"/>
              </a:rPr>
              <a:t>richesses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  </a:t>
            </a:r>
            <a:r>
              <a:rPr lang="en-GB" sz="2800" b="1" dirty="0" err="1" smtClean="0">
                <a:solidFill>
                  <a:srgbClr val="00B050"/>
                </a:solidFill>
                <a:sym typeface="Wingdings" pitchFamily="2" charset="2"/>
              </a:rPr>
              <a:t>vente</a:t>
            </a:r>
            <a:r>
              <a:rPr lang="en-GB" sz="2800" dirty="0" smtClean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endParaRPr lang="en-GB" sz="2800" dirty="0" smtClean="0"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Nouveau </a:t>
            </a: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paradigme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: utilisation durable des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ressources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naturelles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+ temps de travail 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richesses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répartition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consommation</a:t>
            </a:r>
            <a:r>
              <a:rPr lang="en-GB" sz="2800" dirty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BET</a:t>
            </a: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55136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Gisements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 du nouveau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836613"/>
            <a:ext cx="8723188" cy="4741862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err="1" smtClean="0"/>
              <a:t>Dans</a:t>
            </a:r>
            <a:r>
              <a:rPr lang="en-GB" sz="2800" dirty="0" smtClean="0"/>
              <a:t> le nouveau </a:t>
            </a:r>
            <a:r>
              <a:rPr lang="en-GB" sz="2800" dirty="0" err="1" smtClean="0"/>
              <a:t>paradigme</a:t>
            </a:r>
            <a:r>
              <a:rPr lang="en-GB" sz="2800" dirty="0" smtClean="0"/>
              <a:t> </a:t>
            </a:r>
            <a:r>
              <a:rPr lang="en-GB" sz="2800" dirty="0" err="1" smtClean="0"/>
              <a:t>où</a:t>
            </a:r>
            <a:r>
              <a:rPr lang="en-GB" sz="2800" dirty="0" smtClean="0"/>
              <a:t> </a:t>
            </a:r>
            <a:r>
              <a:rPr lang="en-GB" sz="2800" dirty="0" err="1"/>
              <a:t>sont</a:t>
            </a:r>
            <a:r>
              <a:rPr lang="en-GB" sz="2800" dirty="0"/>
              <a:t> les “</a:t>
            </a:r>
            <a:r>
              <a:rPr lang="en-GB" sz="2800" b="1" dirty="0" err="1"/>
              <a:t>gisements</a:t>
            </a:r>
            <a:r>
              <a:rPr lang="en-GB" sz="2800" b="1" dirty="0"/>
              <a:t> de </a:t>
            </a:r>
            <a:r>
              <a:rPr lang="en-GB" sz="2800" b="1" dirty="0" err="1"/>
              <a:t>progrès</a:t>
            </a:r>
            <a:r>
              <a:rPr lang="en-GB" sz="2800" dirty="0"/>
              <a:t>”</a:t>
            </a:r>
            <a:r>
              <a:rPr lang="en-GB" sz="2800" b="1" dirty="0"/>
              <a:t> </a:t>
            </a:r>
            <a:r>
              <a:rPr lang="en-GB" sz="2800" dirty="0" err="1" smtClean="0"/>
              <a:t>possibles</a:t>
            </a:r>
            <a:r>
              <a:rPr lang="en-GB" sz="2800" dirty="0" smtClean="0"/>
              <a:t> pour le </a:t>
            </a:r>
            <a:r>
              <a:rPr lang="en-GB" sz="2800" dirty="0" err="1" smtClean="0"/>
              <a:t>progrès</a:t>
            </a:r>
            <a:r>
              <a:rPr lang="en-GB" sz="2800" dirty="0" smtClean="0"/>
              <a:t> </a:t>
            </a:r>
            <a:r>
              <a:rPr lang="en-GB" sz="2800" dirty="0" err="1" smtClean="0"/>
              <a:t>sociétal</a:t>
            </a:r>
            <a:r>
              <a:rPr lang="en-GB" sz="2800" dirty="0" smtClean="0"/>
              <a:t> de </a:t>
            </a:r>
            <a:r>
              <a:rPr lang="en-GB" sz="2800" dirty="0" err="1" smtClean="0"/>
              <a:t>demain</a:t>
            </a:r>
            <a:r>
              <a:rPr lang="en-GB" sz="2800" dirty="0" smtClean="0"/>
              <a:t>?</a:t>
            </a:r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Ancien</a:t>
            </a:r>
            <a:r>
              <a:rPr lang="en-GB" sz="2800" u="sng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paradigme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: Utilisation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minière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(sans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limite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) des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ressources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naturelles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+ temps de travail          </a:t>
            </a:r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  </a:t>
            </a:r>
            <a:r>
              <a:rPr lang="en-GB" sz="2800" b="1" dirty="0" err="1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richesses</a:t>
            </a:r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b="1" dirty="0" err="1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vente</a:t>
            </a:r>
            <a:r>
              <a:rPr lang="en-GB" sz="2800" dirty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</a:t>
            </a:r>
            <a:r>
              <a:rPr lang="en-GB" sz="2800" dirty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consommation</a:t>
            </a:r>
            <a:endParaRPr lang="en-GB" sz="2800" dirty="0" smtClean="0">
              <a:solidFill>
                <a:schemeClr val="bg1">
                  <a:lumMod val="75000"/>
                </a:schemeClr>
              </a:solidFill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utilisation durable des </a:t>
            </a:r>
            <a:r>
              <a:rPr lang="en-GB" sz="2800" dirty="0" err="1" smtClean="0">
                <a:sym typeface="Wingdings" pitchFamily="2" charset="2"/>
              </a:rPr>
              <a:t>ressources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naturelles</a:t>
            </a:r>
            <a:r>
              <a:rPr lang="en-GB" sz="2800" dirty="0" smtClean="0">
                <a:sym typeface="Wingdings" pitchFamily="2" charset="2"/>
              </a:rPr>
              <a:t> + temps de travail  </a:t>
            </a:r>
            <a:r>
              <a:rPr lang="en-GB" sz="2800" dirty="0" err="1" smtClean="0">
                <a:sym typeface="Wingdings" pitchFamily="2" charset="2"/>
              </a:rPr>
              <a:t>richesses</a:t>
            </a:r>
            <a:r>
              <a:rPr lang="en-GB" sz="2800" dirty="0" smtClean="0">
                <a:sym typeface="Wingdings" pitchFamily="2" charset="2"/>
              </a:rPr>
              <a:t>  </a:t>
            </a:r>
            <a:r>
              <a:rPr lang="en-GB" sz="2800" dirty="0" err="1" smtClean="0">
                <a:sym typeface="Wingdings" pitchFamily="2" charset="2"/>
              </a:rPr>
              <a:t>répartition</a:t>
            </a:r>
            <a:r>
              <a:rPr lang="en-GB" sz="2800" dirty="0" smtClean="0">
                <a:sym typeface="Wingdings" pitchFamily="2" charset="2"/>
              </a:rPr>
              <a:t> 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b="1" dirty="0">
                <a:solidFill>
                  <a:srgbClr val="00B050"/>
                </a:solidFill>
                <a:sym typeface="Wingdings" pitchFamily="2" charset="2"/>
              </a:rPr>
              <a:t>BET</a:t>
            </a:r>
            <a:r>
              <a:rPr lang="en-GB" sz="2800" dirty="0" smtClean="0">
                <a:sym typeface="Wingdings" pitchFamily="2" charset="2"/>
              </a:rPr>
              <a:t>            </a:t>
            </a:r>
            <a:endParaRPr lang="en-GB" sz="2800" b="1" dirty="0" smtClean="0">
              <a:solidFill>
                <a:srgbClr val="00B05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472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Gisements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 du nouveau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836613"/>
            <a:ext cx="8723188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smtClean="0"/>
              <a:t>“</a:t>
            </a:r>
            <a:r>
              <a:rPr lang="en-GB" sz="2800" dirty="0" err="1"/>
              <a:t>gisements</a:t>
            </a:r>
            <a:r>
              <a:rPr lang="en-GB" sz="2800" dirty="0"/>
              <a:t> de </a:t>
            </a:r>
            <a:r>
              <a:rPr lang="en-GB" sz="2800" dirty="0" err="1"/>
              <a:t>progrès</a:t>
            </a:r>
            <a:r>
              <a:rPr lang="en-GB" sz="2800" dirty="0"/>
              <a:t>” </a:t>
            </a:r>
            <a:endParaRPr lang="en-GB" sz="2800" dirty="0" smtClean="0"/>
          </a:p>
          <a:p>
            <a:pPr marL="0" indent="0" eaLnBrk="1" hangingPunct="1">
              <a:buNone/>
              <a:defRPr/>
            </a:pPr>
            <a:r>
              <a:rPr lang="en-GB" sz="2800" dirty="0" smtClean="0"/>
              <a:t>a) </a:t>
            </a:r>
            <a:r>
              <a:rPr lang="en-GB" sz="2800" dirty="0" smtClean="0">
                <a:solidFill>
                  <a:srgbClr val="FF0000"/>
                </a:solidFill>
              </a:rPr>
              <a:t>à </a:t>
            </a:r>
            <a:r>
              <a:rPr lang="en-GB" sz="2800" dirty="0" err="1" smtClean="0">
                <a:solidFill>
                  <a:srgbClr val="FF0000"/>
                </a:solidFill>
              </a:rPr>
              <a:t>reconstituer</a:t>
            </a:r>
            <a:r>
              <a:rPr lang="en-GB" sz="2800" dirty="0" smtClean="0">
                <a:solidFill>
                  <a:srgbClr val="FF0000"/>
                </a:solidFill>
              </a:rPr>
              <a:t> et </a:t>
            </a:r>
            <a:r>
              <a:rPr lang="en-GB" sz="2800" dirty="0" err="1" smtClean="0">
                <a:solidFill>
                  <a:srgbClr val="FF0000"/>
                </a:solidFill>
              </a:rPr>
              <a:t>mieux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utiliser</a:t>
            </a:r>
            <a:r>
              <a:rPr lang="en-GB" sz="2800" dirty="0" smtClean="0"/>
              <a:t> </a:t>
            </a:r>
          </a:p>
          <a:p>
            <a:pPr marL="0" indent="0" eaLnBrk="1" hangingPunct="1">
              <a:buNone/>
              <a:defRPr/>
            </a:pPr>
            <a:endParaRPr lang="en-GB" sz="2800" dirty="0" smtClean="0">
              <a:solidFill>
                <a:srgbClr val="2922CC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en-GB" sz="2800" dirty="0" smtClean="0">
                <a:solidFill>
                  <a:srgbClr val="2922CC"/>
                </a:solidFill>
              </a:rPr>
              <a:t> </a:t>
            </a: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Ancien</a:t>
            </a:r>
            <a:r>
              <a:rPr lang="en-GB" sz="2800" u="sng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paradigme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: Utilisation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minière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(sans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limite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) des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ressources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naturelles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+ temps de travail          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 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richesses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vente</a:t>
            </a:r>
            <a:r>
              <a:rPr lang="en-GB" sz="2800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consommation</a:t>
            </a:r>
            <a:endParaRPr lang="en-GB" sz="2800" dirty="0" smtClean="0">
              <a:solidFill>
                <a:schemeClr val="bg1">
                  <a:lumMod val="75000"/>
                </a:schemeClr>
              </a:solidFill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utilisation durable des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ressources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naturelles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+ </a:t>
            </a:r>
            <a:r>
              <a:rPr lang="en-GB" sz="2800" dirty="0">
                <a:sym typeface="Wingdings" pitchFamily="2" charset="2"/>
              </a:rPr>
              <a:t>temps de travail  </a:t>
            </a:r>
            <a:r>
              <a:rPr lang="en-GB" sz="2800" dirty="0" err="1">
                <a:sym typeface="Wingdings" pitchFamily="2" charset="2"/>
              </a:rPr>
              <a:t>richesses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dirty="0" err="1">
                <a:sym typeface="Wingdings" pitchFamily="2" charset="2"/>
              </a:rPr>
              <a:t>répartition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r>
              <a:rPr lang="en-GB" sz="2800" dirty="0">
                <a:sym typeface="Wingdings" pitchFamily="2" charset="2"/>
              </a:rPr>
              <a:t>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 BET</a:t>
            </a:r>
          </a:p>
          <a:p>
            <a:pPr marL="0" indent="0" eaLnBrk="1" hangingPunct="1">
              <a:buNone/>
              <a:defRPr/>
            </a:pP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endParaRPr lang="en-GB" sz="2800" dirty="0" smtClean="0">
              <a:solidFill>
                <a:srgbClr val="2922CC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79372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Gisements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 du </a:t>
            </a:r>
            <a:r>
              <a:rPr lang="en-GB" sz="3200" dirty="0" err="1" smtClean="0">
                <a:solidFill>
                  <a:schemeClr val="accent3"/>
                </a:solidFill>
              </a:rPr>
              <a:t>noveau</a:t>
            </a:r>
            <a:r>
              <a:rPr lang="en-GB" sz="3200" dirty="0" smtClean="0">
                <a:solidFill>
                  <a:schemeClr val="accent3"/>
                </a:solidFill>
              </a:rPr>
              <a:t>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836613"/>
            <a:ext cx="8723188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smtClean="0"/>
              <a:t>“</a:t>
            </a:r>
            <a:r>
              <a:rPr lang="en-GB" sz="2800" dirty="0" err="1"/>
              <a:t>gisements</a:t>
            </a:r>
            <a:r>
              <a:rPr lang="en-GB" sz="2800" dirty="0"/>
              <a:t> de </a:t>
            </a:r>
            <a:r>
              <a:rPr lang="en-GB" sz="2800" dirty="0" err="1"/>
              <a:t>progrès</a:t>
            </a:r>
            <a:r>
              <a:rPr lang="en-GB" sz="2800" dirty="0"/>
              <a:t>” </a:t>
            </a:r>
            <a:endParaRPr lang="en-GB" sz="2800" dirty="0" smtClean="0"/>
          </a:p>
          <a:p>
            <a:pPr marL="514350" indent="-514350" eaLnBrk="1" hangingPunct="1">
              <a:buAutoNum type="alphaLcParenR"/>
              <a:defRPr/>
            </a:pPr>
            <a:r>
              <a:rPr lang="en-GB" sz="2800" dirty="0" smtClean="0">
                <a:solidFill>
                  <a:srgbClr val="FF0000"/>
                </a:solidFill>
              </a:rPr>
              <a:t>à </a:t>
            </a:r>
            <a:r>
              <a:rPr lang="en-GB" sz="2800" dirty="0" err="1" smtClean="0">
                <a:solidFill>
                  <a:srgbClr val="FF0000"/>
                </a:solidFill>
              </a:rPr>
              <a:t>reconstituer</a:t>
            </a:r>
            <a:r>
              <a:rPr lang="en-GB" sz="2800" dirty="0" smtClean="0">
                <a:solidFill>
                  <a:srgbClr val="FF0000"/>
                </a:solidFill>
              </a:rPr>
              <a:t> et </a:t>
            </a:r>
            <a:r>
              <a:rPr lang="en-GB" sz="2800" dirty="0" err="1" smtClean="0">
                <a:solidFill>
                  <a:srgbClr val="FF0000"/>
                </a:solidFill>
              </a:rPr>
              <a:t>mieux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utiliser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eaLnBrk="1" hangingPunct="1">
              <a:buAutoNum type="alphaLcParenR"/>
              <a:defRPr/>
            </a:pPr>
            <a:r>
              <a:rPr lang="en-GB" sz="2800" dirty="0" smtClean="0">
                <a:solidFill>
                  <a:srgbClr val="FFC000"/>
                </a:solidFill>
              </a:rPr>
              <a:t>(trop) </a:t>
            </a:r>
            <a:r>
              <a:rPr lang="en-GB" sz="2800" dirty="0" err="1" smtClean="0">
                <a:solidFill>
                  <a:srgbClr val="FFC000"/>
                </a:solidFill>
              </a:rPr>
              <a:t>largement</a:t>
            </a:r>
            <a:r>
              <a:rPr lang="en-GB" sz="2800" dirty="0" smtClean="0">
                <a:solidFill>
                  <a:srgbClr val="FFC000"/>
                </a:solidFill>
              </a:rPr>
              <a:t> </a:t>
            </a:r>
            <a:r>
              <a:rPr lang="en-GB" sz="2800" dirty="0" err="1" smtClean="0">
                <a:solidFill>
                  <a:srgbClr val="FFC000"/>
                </a:solidFill>
              </a:rPr>
              <a:t>exploités</a:t>
            </a:r>
            <a:endParaRPr lang="en-GB" sz="2800" dirty="0"/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Ancien</a:t>
            </a:r>
            <a:r>
              <a:rPr lang="en-GB" sz="2800" u="sng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paradigme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: Utilisation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minière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(sans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limite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) des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ressources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naturelles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+ temps de travail          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 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richesses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vente</a:t>
            </a:r>
            <a:r>
              <a:rPr lang="en-GB" sz="2800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consommation</a:t>
            </a:r>
            <a:endParaRPr lang="en-GB" sz="2800" dirty="0" smtClean="0">
              <a:solidFill>
                <a:schemeClr val="bg1">
                  <a:lumMod val="75000"/>
                </a:schemeClr>
              </a:solidFill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utilisation durable des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ressources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naturelles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+ </a:t>
            </a:r>
            <a:r>
              <a:rPr lang="en-GB" sz="2800" dirty="0">
                <a:sym typeface="Wingdings" pitchFamily="2" charset="2"/>
              </a:rPr>
              <a:t>temps de travail </a:t>
            </a:r>
            <a:r>
              <a:rPr lang="en-GB" sz="2800" dirty="0" smtClean="0">
                <a:solidFill>
                  <a:srgbClr val="FFC000"/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rgbClr val="FFC000"/>
                </a:solidFill>
                <a:sym typeface="Wingdings" pitchFamily="2" charset="2"/>
              </a:rPr>
              <a:t>richesses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>
                <a:sym typeface="Wingdings" pitchFamily="2" charset="2"/>
              </a:rPr>
              <a:t> </a:t>
            </a:r>
            <a:r>
              <a:rPr lang="en-GB" sz="2800" dirty="0" err="1">
                <a:sym typeface="Wingdings" pitchFamily="2" charset="2"/>
              </a:rPr>
              <a:t>répartition</a:t>
            </a:r>
            <a:r>
              <a:rPr lang="en-GB" sz="2800" dirty="0"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r>
              <a:rPr lang="en-GB" sz="2800" dirty="0">
                <a:sym typeface="Wingdings" pitchFamily="2" charset="2"/>
              </a:rPr>
              <a:t>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 BET</a:t>
            </a:r>
          </a:p>
          <a:p>
            <a:pPr marL="0" indent="0" eaLnBrk="1" hangingPunct="1">
              <a:buNone/>
              <a:defRPr/>
            </a:pP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endParaRPr lang="en-GB" sz="2800" dirty="0" smtClean="0">
              <a:solidFill>
                <a:srgbClr val="2922CC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41796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Gisements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 du </a:t>
            </a:r>
            <a:r>
              <a:rPr lang="en-GB" sz="3200" dirty="0" err="1" smtClean="0">
                <a:solidFill>
                  <a:schemeClr val="accent3"/>
                </a:solidFill>
              </a:rPr>
              <a:t>noveau</a:t>
            </a:r>
            <a:r>
              <a:rPr lang="en-GB" sz="3200" dirty="0" smtClean="0">
                <a:solidFill>
                  <a:schemeClr val="accent3"/>
                </a:solidFill>
              </a:rPr>
              <a:t>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836613"/>
            <a:ext cx="8856984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smtClean="0"/>
              <a:t>“</a:t>
            </a:r>
            <a:r>
              <a:rPr lang="en-GB" sz="2800" dirty="0" err="1"/>
              <a:t>gisements</a:t>
            </a:r>
            <a:r>
              <a:rPr lang="en-GB" sz="2800" dirty="0"/>
              <a:t> de </a:t>
            </a:r>
            <a:r>
              <a:rPr lang="en-GB" sz="2800" dirty="0" err="1"/>
              <a:t>progrès</a:t>
            </a:r>
            <a:r>
              <a:rPr lang="en-GB" sz="2800" dirty="0"/>
              <a:t>” </a:t>
            </a:r>
            <a:endParaRPr lang="en-GB" sz="2800" dirty="0" smtClean="0"/>
          </a:p>
          <a:p>
            <a:pPr marL="514350" indent="-514350" eaLnBrk="1" hangingPunct="1">
              <a:buAutoNum type="alphaLcParenR"/>
              <a:defRPr/>
            </a:pPr>
            <a:r>
              <a:rPr lang="en-GB" sz="2800" dirty="0" smtClean="0">
                <a:solidFill>
                  <a:srgbClr val="FF0000"/>
                </a:solidFill>
              </a:rPr>
              <a:t>à </a:t>
            </a:r>
            <a:r>
              <a:rPr lang="en-GB" sz="2800" dirty="0" err="1" smtClean="0">
                <a:solidFill>
                  <a:srgbClr val="FF0000"/>
                </a:solidFill>
              </a:rPr>
              <a:t>reconstituer</a:t>
            </a:r>
            <a:r>
              <a:rPr lang="en-GB" sz="2800" dirty="0" smtClean="0">
                <a:solidFill>
                  <a:srgbClr val="FF0000"/>
                </a:solidFill>
              </a:rPr>
              <a:t> et </a:t>
            </a:r>
            <a:r>
              <a:rPr lang="en-GB" sz="2800" dirty="0" err="1" smtClean="0">
                <a:solidFill>
                  <a:srgbClr val="FF0000"/>
                </a:solidFill>
              </a:rPr>
              <a:t>mieux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utiliser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eaLnBrk="1" hangingPunct="1">
              <a:buAutoNum type="alphaLcParenR"/>
              <a:defRPr/>
            </a:pPr>
            <a:r>
              <a:rPr lang="en-GB" sz="2800" dirty="0" smtClean="0">
                <a:solidFill>
                  <a:srgbClr val="FFC000"/>
                </a:solidFill>
              </a:rPr>
              <a:t>(trop) </a:t>
            </a:r>
            <a:r>
              <a:rPr lang="en-GB" sz="2800" dirty="0" err="1" smtClean="0">
                <a:solidFill>
                  <a:srgbClr val="FFC000"/>
                </a:solidFill>
              </a:rPr>
              <a:t>largement</a:t>
            </a:r>
            <a:r>
              <a:rPr lang="en-GB" sz="2800" dirty="0" smtClean="0">
                <a:solidFill>
                  <a:srgbClr val="FFC000"/>
                </a:solidFill>
              </a:rPr>
              <a:t> </a:t>
            </a:r>
            <a:r>
              <a:rPr lang="en-GB" sz="2800" dirty="0" err="1" smtClean="0">
                <a:solidFill>
                  <a:srgbClr val="FFC000"/>
                </a:solidFill>
              </a:rPr>
              <a:t>exploités</a:t>
            </a:r>
            <a:r>
              <a:rPr lang="en-GB" sz="2800" dirty="0" smtClean="0"/>
              <a:t>, </a:t>
            </a:r>
          </a:p>
          <a:p>
            <a:pPr marL="514350" indent="-514350" eaLnBrk="1" hangingPunct="1">
              <a:buAutoNum type="alphaLcParenR"/>
              <a:defRPr/>
            </a:pPr>
            <a:r>
              <a:rPr lang="en-GB" sz="2800" dirty="0" smtClean="0">
                <a:solidFill>
                  <a:srgbClr val="2922CC"/>
                </a:solidFill>
              </a:rPr>
              <a:t>Encore trop </a:t>
            </a:r>
            <a:r>
              <a:rPr lang="en-GB" sz="2800" dirty="0" err="1" smtClean="0">
                <a:solidFill>
                  <a:srgbClr val="2922CC"/>
                </a:solidFill>
              </a:rPr>
              <a:t>peu</a:t>
            </a:r>
            <a:r>
              <a:rPr lang="en-GB" sz="2800" dirty="0" smtClean="0">
                <a:solidFill>
                  <a:srgbClr val="2922CC"/>
                </a:solidFill>
              </a:rPr>
              <a:t> </a:t>
            </a:r>
            <a:r>
              <a:rPr lang="en-GB" sz="2800" dirty="0" err="1" smtClean="0">
                <a:solidFill>
                  <a:srgbClr val="2922CC"/>
                </a:solidFill>
              </a:rPr>
              <a:t>explorés</a:t>
            </a:r>
            <a:r>
              <a:rPr lang="en-GB" sz="2800" dirty="0" smtClean="0">
                <a:solidFill>
                  <a:srgbClr val="2922CC"/>
                </a:solidFill>
              </a:rPr>
              <a:t> </a:t>
            </a:r>
            <a:r>
              <a:rPr lang="en-GB" sz="2800" dirty="0" err="1" smtClean="0">
                <a:solidFill>
                  <a:srgbClr val="2922CC"/>
                </a:solidFill>
              </a:rPr>
              <a:t>voire</a:t>
            </a:r>
            <a:r>
              <a:rPr lang="en-GB" sz="2800" dirty="0" smtClean="0">
                <a:solidFill>
                  <a:srgbClr val="2922CC"/>
                </a:solidFill>
              </a:rPr>
              <a:t> </a:t>
            </a:r>
            <a:r>
              <a:rPr lang="en-GB" sz="2800" dirty="0" err="1" smtClean="0">
                <a:solidFill>
                  <a:srgbClr val="2922CC"/>
                </a:solidFill>
              </a:rPr>
              <a:t>malmenés</a:t>
            </a:r>
            <a:r>
              <a:rPr lang="en-GB" sz="2800" dirty="0" smtClean="0">
                <a:solidFill>
                  <a:srgbClr val="2922CC"/>
                </a:solidFill>
              </a:rPr>
              <a:t> (4 types) </a:t>
            </a:r>
            <a:endParaRPr lang="en-GB" sz="2800" dirty="0"/>
          </a:p>
          <a:p>
            <a:pPr eaLnBrk="1" hangingPunct="1">
              <a:defRPr/>
            </a:pP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Ancien</a:t>
            </a:r>
            <a:r>
              <a:rPr lang="en-GB" sz="2800" u="sng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800" u="sng" dirty="0" err="1" smtClean="0">
                <a:solidFill>
                  <a:schemeClr val="bg1">
                    <a:lumMod val="75000"/>
                  </a:schemeClr>
                </a:solidFill>
              </a:rPr>
              <a:t>paradigme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: Utilisation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minière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(sans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limite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) des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ressources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</a:rPr>
              <a:t>naturelles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</a:rPr>
              <a:t> + temps de travail          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 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richesses</a:t>
            </a:r>
            <a:r>
              <a:rPr lang="en-GB" sz="2800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b="1" dirty="0" err="1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vente</a:t>
            </a:r>
            <a:r>
              <a:rPr lang="en-GB" sz="2800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consommation</a:t>
            </a:r>
            <a:endParaRPr lang="en-GB" sz="2800" dirty="0" smtClean="0">
              <a:solidFill>
                <a:schemeClr val="bg1">
                  <a:lumMod val="75000"/>
                </a:schemeClr>
              </a:solidFill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utilisation durable des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ressources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sym typeface="Wingdings" pitchFamily="2" charset="2"/>
              </a:rPr>
              <a:t>naturelles</a:t>
            </a:r>
            <a:r>
              <a:rPr lang="en-GB" sz="28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+ </a:t>
            </a:r>
            <a:r>
              <a:rPr lang="en-GB" sz="2800" dirty="0">
                <a:solidFill>
                  <a:srgbClr val="2922CC"/>
                </a:solidFill>
                <a:sym typeface="Wingdings" pitchFamily="2" charset="2"/>
              </a:rPr>
              <a:t>temps de travail </a:t>
            </a:r>
            <a:r>
              <a:rPr lang="en-GB" sz="2800" dirty="0" smtClean="0">
                <a:solidFill>
                  <a:srgbClr val="FFC000"/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rgbClr val="FFC000"/>
                </a:solidFill>
                <a:sym typeface="Wingdings" pitchFamily="2" charset="2"/>
              </a:rPr>
              <a:t>richesses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 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répartition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>
                <a:solidFill>
                  <a:srgbClr val="2922CC"/>
                </a:solidFill>
                <a:sym typeface="Wingdings" pitchFamily="2" charset="2"/>
              </a:rPr>
              <a:t>consommation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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 BET</a:t>
            </a:r>
          </a:p>
          <a:p>
            <a:pPr marL="0" indent="0" eaLnBrk="1" hangingPunct="1">
              <a:buNone/>
              <a:defRPr/>
            </a:pPr>
            <a:r>
              <a:rPr lang="en-GB" sz="2800" dirty="0" err="1">
                <a:solidFill>
                  <a:srgbClr val="2922CC"/>
                </a:solidFill>
                <a:sym typeface="Wingdings" pitchFamily="2" charset="2"/>
              </a:rPr>
              <a:t>a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utres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facteurs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de 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bien-être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indiv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et </a:t>
            </a:r>
            <a:r>
              <a:rPr lang="en-GB" sz="2800" dirty="0" err="1" smtClean="0">
                <a:solidFill>
                  <a:srgbClr val="2922CC"/>
                </a:solidFill>
                <a:sym typeface="Wingdings" pitchFamily="2" charset="2"/>
              </a:rPr>
              <a:t>collectif</a:t>
            </a:r>
            <a:r>
              <a:rPr lang="en-GB" sz="2800" dirty="0" smtClean="0">
                <a:solidFill>
                  <a:srgbClr val="2922CC"/>
                </a:solidFill>
                <a:sym typeface="Wingdings" pitchFamily="2" charset="2"/>
              </a:rPr>
              <a:t> </a:t>
            </a:r>
            <a:endParaRPr lang="en-GB" sz="2800" dirty="0" smtClean="0">
              <a:solidFill>
                <a:srgbClr val="2922CC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  <p:cxnSp>
        <p:nvCxnSpPr>
          <p:cNvPr id="4" name="Connecteur droit avec flèche 3"/>
          <p:cNvCxnSpPr/>
          <p:nvPr/>
        </p:nvCxnSpPr>
        <p:spPr bwMode="auto">
          <a:xfrm flipV="1">
            <a:off x="7313395" y="6021288"/>
            <a:ext cx="360040" cy="360040"/>
          </a:xfrm>
          <a:prstGeom prst="straightConnector1">
            <a:avLst/>
          </a:prstGeom>
          <a:ln>
            <a:solidFill>
              <a:srgbClr val="2922CC"/>
            </a:solidFill>
            <a:headEnd type="none" w="med" len="med"/>
            <a:tailEnd type="arrow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 bwMode="auto">
          <a:xfrm>
            <a:off x="6948264" y="5517232"/>
            <a:ext cx="545151" cy="216024"/>
          </a:xfrm>
          <a:prstGeom prst="straightConnector1">
            <a:avLst/>
          </a:prstGeom>
          <a:ln>
            <a:solidFill>
              <a:srgbClr val="2922CC"/>
            </a:solidFill>
            <a:headEnd type="none" w="med" len="med"/>
            <a:tailEnd type="arrow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96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684213" y="242093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b="1" i="0" dirty="0" smtClean="0">
                <a:solidFill>
                  <a:srgbClr val="2922CC"/>
                </a:solidFill>
              </a:rPr>
              <a:t>2-  Les bases </a:t>
            </a:r>
            <a:r>
              <a:rPr lang="en-GB" b="1" i="0" dirty="0" err="1" smtClean="0">
                <a:solidFill>
                  <a:srgbClr val="2922CC"/>
                </a:solidFill>
              </a:rPr>
              <a:t>politiques</a:t>
            </a:r>
            <a:endParaRPr lang="en-GB" b="1" i="0" dirty="0" smtClean="0">
              <a:solidFill>
                <a:srgbClr val="2922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46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1196975"/>
            <a:ext cx="8640762" cy="6005513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800" dirty="0" smtClean="0"/>
              <a:t>Le progrès sociétal ne peut pas se faire sans les citoyens pour au moins deux raisons: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fr-FR" sz="2800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800" dirty="0" smtClean="0"/>
              <a:t>La définition du bien-être leur revient et ne peut se faire sans eux.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800" dirty="0" smtClean="0"/>
              <a:t>La compréhension et la mise en valeur des nouveaux gisements de progrès n’est pas possible sans eux.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fr-FR" sz="2800" dirty="0">
              <a:sym typeface="Wingdings" pitchFamily="2" charset="2"/>
            </a:endParaRP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Clr>
                <a:srgbClr val="003399"/>
              </a:buCl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800" dirty="0" smtClean="0">
                <a:sym typeface="Wingdings" pitchFamily="2" charset="2"/>
              </a:rPr>
              <a:t>Ces deux raisons constituent le cœur de la méthodologie SPIRAL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35150" y="209550"/>
            <a:ext cx="8497888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9pPr>
          </a:lstStyle>
          <a:p>
            <a:pPr eaLnBrk="1" hangingPunct="1">
              <a:spcBef>
                <a:spcPts val="875"/>
              </a:spcBef>
              <a:buClr>
                <a:srgbClr val="FFFFCC"/>
              </a:buClr>
              <a:buFont typeface="Arial" pitchFamily="34" charset="0"/>
              <a:buNone/>
              <a:defRPr/>
            </a:pPr>
            <a:r>
              <a:rPr lang="fr-FR" sz="3600" i="1" dirty="0" smtClean="0">
                <a:solidFill>
                  <a:srgbClr val="FFFFCC"/>
                </a:solidFill>
                <a:cs typeface="Arial" pitchFamily="34" charset="0"/>
              </a:rPr>
              <a:t>La citoyenneté incontournable</a:t>
            </a:r>
            <a:endParaRPr lang="fr-FR" sz="3600" i="1" dirty="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8175" y="0"/>
            <a:ext cx="7772400" cy="1143000"/>
          </a:xfrm>
        </p:spPr>
        <p:txBody>
          <a:bodyPr/>
          <a:lstStyle/>
          <a:p>
            <a:r>
              <a:rPr lang="fr-FR" smtClean="0">
                <a:solidFill>
                  <a:schemeClr val="bg1"/>
                </a:solidFill>
              </a:rPr>
              <a:t>La coresponsabilité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 dirty="0" smtClean="0"/>
              <a:t>Au-delà de la citoyenneté, parler de capacité de la société à assurer le bien-être de tous implique la coresponsabilité des différents acteurs (publics, privés, citoyens):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fr-FR" sz="2800" b="1" dirty="0" smtClean="0"/>
              <a:t>Coresponsabilité pour le bien-être de tous</a:t>
            </a:r>
          </a:p>
          <a:p>
            <a:pPr>
              <a:lnSpc>
                <a:spcPct val="90000"/>
              </a:lnSpc>
            </a:pPr>
            <a:r>
              <a:rPr lang="fr-FR" sz="2800" dirty="0" smtClean="0"/>
              <a:t>On entend par coresponsabilité (ou responsabilité sociale partagée) le  fait, pour des citoyens et des institutions publiques et privées, de s’accorder sur des objectifs, notamment celui de bien-être de tous, générations futures incluses, et d’agir ensemble pour les atteindre, dans le cadre d’engagements mutuels pris par consensus, dans le respect de la diversité. </a:t>
            </a:r>
          </a:p>
        </p:txBody>
      </p:sp>
    </p:spTree>
    <p:extLst>
      <p:ext uri="{BB962C8B-B14F-4D97-AF65-F5344CB8AC3E}">
        <p14:creationId xmlns:p14="http://schemas.microsoft.com/office/powerpoint/2010/main" val="257268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1663" y="0"/>
            <a:ext cx="7380287" cy="1141413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Incontournabilité</a:t>
            </a:r>
            <a:r>
              <a:rPr lang="fr-FR" sz="32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de la cohésion sociale</a:t>
            </a:r>
            <a:endParaRPr lang="fr-FR" sz="32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388" y="981075"/>
            <a:ext cx="8964612" cy="54721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  <a:defRPr/>
            </a:pPr>
            <a:r>
              <a:rPr lang="fr-FR" sz="2800" b="1" dirty="0" smtClean="0"/>
              <a:t>La coresponsabilité est l’expression même de la démocratie, dans sa forme la plus avancée </a:t>
            </a:r>
          </a:p>
          <a:p>
            <a:pPr marL="0" indent="0" eaLnBrk="1" hangingPunct="1">
              <a:buFontTx/>
              <a:buNone/>
              <a:defRPr/>
            </a:pPr>
            <a:r>
              <a:rPr lang="fr-FR" sz="2800" dirty="0" smtClean="0"/>
              <a:t>(citoyens comme parties prenantes de la société et pas seulement électeurs)</a:t>
            </a:r>
          </a:p>
          <a:p>
            <a:pPr marL="0" indent="0" eaLnBrk="1" hangingPunct="1">
              <a:buFontTx/>
              <a:buNone/>
              <a:defRPr/>
            </a:pPr>
            <a:endParaRPr lang="fr-FR" sz="2800" dirty="0"/>
          </a:p>
          <a:p>
            <a:pPr marL="0" indent="0" eaLnBrk="1" hangingPunct="1">
              <a:buFontTx/>
              <a:buNone/>
              <a:defRPr/>
            </a:pPr>
            <a:r>
              <a:rPr lang="fr-FR" sz="2800" dirty="0" smtClean="0"/>
              <a:t>Elle implique: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Le partage à tous les niveaux: connaissances, ressources, actions, </a:t>
            </a:r>
            <a:r>
              <a:rPr lang="fr-FR" sz="2800" dirty="0" err="1" smtClean="0"/>
              <a:t>co</a:t>
            </a:r>
            <a:r>
              <a:rPr lang="fr-FR" sz="2800" dirty="0" smtClean="0"/>
              <a:t>-évaluations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La participation citoyenne dans toutes les phases du processus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De partir d’une définition partagée de l’objectif du bien-être de tous, à partir de la parole des citoyens </a:t>
            </a:r>
          </a:p>
          <a:p>
            <a:pPr marL="0" indent="0" eaLnBrk="1" hangingPunct="1">
              <a:buFontTx/>
              <a:buNone/>
              <a:defRPr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9758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95288" y="2420938"/>
            <a:ext cx="8497887" cy="1439862"/>
          </a:xfrm>
        </p:spPr>
        <p:txBody>
          <a:bodyPr/>
          <a:lstStyle/>
          <a:p>
            <a:pPr algn="ctr" eaLnBrk="1" hangingPunct="1"/>
            <a:r>
              <a:rPr lang="en-GB" b="1" i="0" dirty="0">
                <a:solidFill>
                  <a:srgbClr val="2922CC"/>
                </a:solidFill>
              </a:rPr>
              <a:t>3</a:t>
            </a:r>
            <a:r>
              <a:rPr lang="en-GB" b="1" i="0" dirty="0" smtClean="0">
                <a:solidFill>
                  <a:srgbClr val="2922CC"/>
                </a:solidFill>
              </a:rPr>
              <a:t>- La </a:t>
            </a:r>
            <a:r>
              <a:rPr lang="en-GB" b="1" i="0" dirty="0" err="1" smtClean="0">
                <a:solidFill>
                  <a:srgbClr val="2922CC"/>
                </a:solidFill>
              </a:rPr>
              <a:t>méthodologie</a:t>
            </a:r>
            <a:r>
              <a:rPr lang="en-GB" b="1" i="0" dirty="0" smtClean="0">
                <a:solidFill>
                  <a:srgbClr val="2922CC"/>
                </a:solidFill>
              </a:rPr>
              <a:t> S.P.I.R.AL.</a:t>
            </a:r>
            <a:br>
              <a:rPr lang="en-GB" b="1" i="0" dirty="0" smtClean="0">
                <a:solidFill>
                  <a:srgbClr val="2922CC"/>
                </a:solidFill>
              </a:rPr>
            </a:br>
            <a:r>
              <a:rPr lang="en-GB" sz="2400" b="1" i="0" dirty="0" smtClean="0">
                <a:solidFill>
                  <a:srgbClr val="2922CC"/>
                </a:solidFill>
              </a:rPr>
              <a:t>(Societal Progress Indicators for the Responsibility of All)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00113" y="1295400"/>
            <a:ext cx="785018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fr-FR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Les bases conceptuelles</a:t>
            </a:r>
            <a:r>
              <a:rPr lang="fr-FR" sz="28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: développement durable, cohésion sociale et progrès sociétal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fr-FR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Les bases politiques</a:t>
            </a:r>
            <a:r>
              <a:rPr lang="fr-FR" sz="28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: citoyenneté, coresponsabilité et démocratie</a:t>
            </a:r>
            <a:endParaRPr lang="fr-FR" sz="2800" dirty="0">
              <a:solidFill>
                <a:srgbClr val="003399"/>
              </a:solidFill>
              <a:latin typeface="Arial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pitchFamily="34" charset="0"/>
              <a:buAutoNum type="romanUcPeriod" startAt="3"/>
            </a:pPr>
            <a:r>
              <a:rPr lang="fr-FR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La méthodologie  SPIRAL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908175" y="333375"/>
            <a:ext cx="3455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 b="1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Plan de présentation</a:t>
            </a:r>
          </a:p>
        </p:txBody>
      </p:sp>
      <p:pic>
        <p:nvPicPr>
          <p:cNvPr id="7172" name="Picture 6" descr="MCj029597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475" y="5491163"/>
            <a:ext cx="102552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9"/>
          <p:cNvSpPr>
            <a:spLocks noChangeArrowheads="1"/>
          </p:cNvSpPr>
          <p:nvPr/>
        </p:nvSpPr>
        <p:spPr bwMode="auto">
          <a:xfrm>
            <a:off x="325438" y="620871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188913"/>
            <a:ext cx="7772400" cy="576262"/>
          </a:xfrm>
        </p:spPr>
        <p:txBody>
          <a:bodyPr/>
          <a:lstStyle/>
          <a:p>
            <a:endParaRPr lang="fr-FR" sz="40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435280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fr-FR" sz="4000" b="1" dirty="0" smtClean="0"/>
              <a:t>S.P.I.R.AL 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b="1" dirty="0" smtClean="0"/>
          </a:p>
          <a:p>
            <a:pPr>
              <a:lnSpc>
                <a:spcPct val="90000"/>
              </a:lnSpc>
            </a:pPr>
            <a:r>
              <a:rPr lang="fr-FR" b="1" dirty="0" smtClean="0"/>
              <a:t>une </a:t>
            </a:r>
            <a:r>
              <a:rPr lang="fr-FR" b="1" i="1" dirty="0" smtClean="0"/>
              <a:t>méthodologie </a:t>
            </a:r>
            <a:r>
              <a:rPr lang="fr-FR" b="1" i="1" dirty="0" err="1" smtClean="0"/>
              <a:t>co</a:t>
            </a:r>
            <a:r>
              <a:rPr lang="fr-FR" b="1" i="1" dirty="0" smtClean="0"/>
              <a:t>-construite</a:t>
            </a:r>
            <a:r>
              <a:rPr lang="fr-FR" b="1" dirty="0" smtClean="0"/>
              <a:t> de progrès </a:t>
            </a:r>
            <a:r>
              <a:rPr lang="fr-FR" sz="2400" b="1" dirty="0" smtClean="0"/>
              <a:t>(Aujourd’hui communauté de 200 villes et acteurs collectifs répartis dans une vingtaine de pays – voir https://wikispiral.org)</a:t>
            </a:r>
          </a:p>
          <a:p>
            <a:pPr>
              <a:lnSpc>
                <a:spcPct val="90000"/>
              </a:lnSpc>
            </a:pPr>
            <a:r>
              <a:rPr lang="fr-FR" b="1" dirty="0" smtClean="0"/>
              <a:t>vers la capacité de la société à assurer le </a:t>
            </a:r>
            <a:r>
              <a:rPr lang="fr-FR" b="1" i="1" dirty="0" smtClean="0"/>
              <a:t>bien-être de tous</a:t>
            </a:r>
            <a:r>
              <a:rPr lang="fr-FR" b="1" dirty="0" smtClean="0"/>
              <a:t>, générations futures incluses</a:t>
            </a:r>
          </a:p>
          <a:p>
            <a:pPr>
              <a:lnSpc>
                <a:spcPct val="90000"/>
              </a:lnSpc>
            </a:pPr>
            <a:r>
              <a:rPr lang="fr-FR" b="1" dirty="0" smtClean="0"/>
              <a:t> par le développement de la </a:t>
            </a:r>
            <a:r>
              <a:rPr lang="fr-FR" b="1" i="1" dirty="0" smtClean="0"/>
              <a:t>coresponsabilité</a:t>
            </a:r>
            <a:r>
              <a:rPr lang="fr-FR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2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7" y="188913"/>
            <a:ext cx="7052345" cy="576262"/>
          </a:xfrm>
        </p:spPr>
        <p:txBody>
          <a:bodyPr/>
          <a:lstStyle/>
          <a:p>
            <a:r>
              <a:rPr lang="fr-FR" sz="4000" b="1" dirty="0" smtClean="0">
                <a:solidFill>
                  <a:schemeClr val="bg1"/>
                </a:solidFill>
              </a:rPr>
              <a:t>S.P.I.R.AL </a:t>
            </a:r>
            <a:endParaRPr lang="fr-FR" sz="4000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b="1" dirty="0" smtClean="0"/>
              <a:t>Processus </a:t>
            </a:r>
            <a:r>
              <a:rPr lang="fr-FR" b="1" dirty="0" err="1" smtClean="0"/>
              <a:t>élaboratif</a:t>
            </a:r>
            <a:r>
              <a:rPr lang="fr-FR" b="1" dirty="0" smtClean="0"/>
              <a:t> de construction de la coresponsabilité pour assurer le bien-être de tous </a:t>
            </a:r>
            <a:r>
              <a:rPr lang="fr-FR" dirty="0" smtClean="0"/>
              <a:t>incluant: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La définition démocratique (avec les citoyens) du bien-être de tous comme objectif de progrès sociétal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L’exploration des nouveaux gisements de progrès vers les bien-être de tous, générations futures incluses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La </a:t>
            </a:r>
            <a:r>
              <a:rPr lang="fr-FR" dirty="0" err="1" smtClean="0"/>
              <a:t>co</a:t>
            </a:r>
            <a:r>
              <a:rPr lang="fr-FR" dirty="0" smtClean="0"/>
              <a:t>-conception, mise en œuvre, suivi et </a:t>
            </a:r>
            <a:r>
              <a:rPr lang="fr-FR" dirty="0" err="1" smtClean="0"/>
              <a:t>co</a:t>
            </a:r>
            <a:r>
              <a:rPr lang="fr-FR" dirty="0" smtClean="0"/>
              <a:t>-évaluation d’actions de coresponsabilité dans cet objectif</a:t>
            </a:r>
          </a:p>
        </p:txBody>
      </p:sp>
    </p:spTree>
    <p:extLst>
      <p:ext uri="{BB962C8B-B14F-4D97-AF65-F5344CB8AC3E}">
        <p14:creationId xmlns:p14="http://schemas.microsoft.com/office/powerpoint/2010/main" val="271892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>
          <a:xfrm>
            <a:off x="1377950" y="188913"/>
            <a:ext cx="8234363" cy="719137"/>
          </a:xfrm>
        </p:spPr>
        <p:txBody>
          <a:bodyPr/>
          <a:lstStyle/>
          <a:p>
            <a:pPr eaLnBrk="1" hangingPunct="1"/>
            <a:r>
              <a:rPr lang="fr-FR" sz="2800" smtClean="0">
                <a:solidFill>
                  <a:schemeClr val="bg1"/>
                </a:solidFill>
              </a:rPr>
              <a:t>Construire la responsabilité pour le bien-être de tous</a:t>
            </a:r>
          </a:p>
        </p:txBody>
      </p:sp>
      <p:sp>
        <p:nvSpPr>
          <p:cNvPr id="2662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981075"/>
            <a:ext cx="8686800" cy="5148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fr-FR" dirty="0" smtClean="0"/>
              <a:t>Processus </a:t>
            </a:r>
            <a:r>
              <a:rPr lang="fr-FR" dirty="0" err="1" smtClean="0"/>
              <a:t>élaboratifs</a:t>
            </a:r>
            <a:r>
              <a:rPr lang="fr-FR" dirty="0" smtClean="0"/>
              <a:t>: Construire la coresponsabilité pour le bien-être de tous dans différents </a:t>
            </a:r>
            <a:r>
              <a:rPr lang="fr-FR" b="1" dirty="0" smtClean="0"/>
              <a:t>espaces de vie:</a:t>
            </a:r>
            <a:r>
              <a:rPr lang="fr-FR" dirty="0" smtClean="0"/>
              <a:t> 1) territoriaux (ville, quartier, village), 2) institutionnels (entreprises, écoles, hôpitaux, etc.), 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fr-FR" dirty="0" smtClean="0">
                <a:solidFill>
                  <a:srgbClr val="002060"/>
                </a:solidFill>
                <a:sym typeface="Wingdings" pitchFamily="2" charset="2"/>
              </a:rPr>
              <a:t>création d’un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Groupe de Coordination local</a:t>
            </a:r>
            <a:r>
              <a:rPr lang="fr-FR" dirty="0" smtClean="0">
                <a:solidFill>
                  <a:srgbClr val="002060"/>
                </a:solidFill>
                <a:sym typeface="Wingdings" pitchFamily="2" charset="2"/>
              </a:rPr>
              <a:t> représentatif de tous les acteurs de l’espace de vie concerné, porteur du processus </a:t>
            </a:r>
          </a:p>
          <a:p>
            <a:pPr marL="0" indent="0" eaLnBrk="1" hangingPunct="1">
              <a:buNone/>
            </a:pPr>
            <a:r>
              <a:rPr lang="fr-FR" dirty="0" smtClean="0">
                <a:solidFill>
                  <a:srgbClr val="002060"/>
                </a:solidFill>
                <a:sym typeface="Wingdings" pitchFamily="2" charset="2"/>
              </a:rPr>
              <a:t>(première des 8 phases  d’un cycle de progrès)</a:t>
            </a:r>
            <a:endParaRPr lang="fr-F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18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7272338" cy="576262"/>
          </a:xfrm>
        </p:spPr>
        <p:txBody>
          <a:bodyPr/>
          <a:lstStyle/>
          <a:p>
            <a:r>
              <a:rPr lang="fr-FR" sz="3600" dirty="0" smtClean="0">
                <a:solidFill>
                  <a:schemeClr val="bg1"/>
                </a:solidFill>
              </a:rPr>
              <a:t>Les huit phases d’un cycle de progrès</a:t>
            </a:r>
          </a:p>
        </p:txBody>
      </p:sp>
      <p:graphicFrame>
        <p:nvGraphicFramePr>
          <p:cNvPr id="124931" name="Group 3"/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V="1"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2240" name="AutoShape 16"/>
          <p:cNvCxnSpPr>
            <a:cxnSpLocks noChangeShapeType="1"/>
            <a:stCxn id="52239" idx="1"/>
            <a:endCxn id="52239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1" name="AutoShape 17"/>
          <p:cNvCxnSpPr>
            <a:cxnSpLocks noChangeShapeType="1"/>
            <a:stCxn id="52239" idx="1"/>
            <a:endCxn id="52239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2" name="AutoShape 18"/>
          <p:cNvCxnSpPr>
            <a:cxnSpLocks noChangeShapeType="1"/>
            <a:stCxn id="52239" idx="1"/>
            <a:endCxn id="52239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4772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7272338" cy="576262"/>
          </a:xfrm>
        </p:spPr>
        <p:txBody>
          <a:bodyPr/>
          <a:lstStyle/>
          <a:p>
            <a:r>
              <a:rPr lang="fr-FR" sz="4000" dirty="0">
                <a:solidFill>
                  <a:schemeClr val="bg1"/>
                </a:solidFill>
              </a:rPr>
              <a:t>C</a:t>
            </a:r>
            <a:r>
              <a:rPr lang="fr-FR" sz="4000" dirty="0" smtClean="0">
                <a:solidFill>
                  <a:schemeClr val="bg1"/>
                </a:solidFill>
              </a:rPr>
              <a:t>ycle de progrès vers le BET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650496"/>
              </p:ext>
            </p:extLst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Constituion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Groupe de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Coordi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nation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3264" name="AutoShape 16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17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8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9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0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1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2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3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4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5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6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53277" name="AutoShape 46"/>
          <p:cNvCxnSpPr>
            <a:cxnSpLocks noChangeShapeType="1"/>
            <a:stCxn id="53267" idx="2"/>
            <a:endCxn id="53270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47"/>
          <p:cNvCxnSpPr>
            <a:cxnSpLocks noChangeShapeType="1"/>
            <a:stCxn id="53270" idx="2"/>
            <a:endCxn id="53271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48"/>
          <p:cNvCxnSpPr>
            <a:cxnSpLocks noChangeShapeType="1"/>
            <a:stCxn id="53271" idx="2"/>
            <a:endCxn id="53272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49"/>
          <p:cNvCxnSpPr>
            <a:cxnSpLocks noChangeShapeType="1"/>
            <a:stCxn id="53272" idx="2"/>
            <a:endCxn id="53273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50"/>
          <p:cNvCxnSpPr>
            <a:cxnSpLocks noChangeShapeType="1"/>
            <a:stCxn id="53273" idx="3"/>
            <a:endCxn id="53274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51"/>
          <p:cNvCxnSpPr>
            <a:cxnSpLocks noChangeShapeType="1"/>
            <a:stCxn id="53274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52"/>
          <p:cNvCxnSpPr>
            <a:cxnSpLocks noChangeShapeType="1"/>
            <a:stCxn id="53275" idx="1"/>
            <a:endCxn id="53276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53"/>
          <p:cNvCxnSpPr>
            <a:cxnSpLocks noChangeShapeType="1"/>
            <a:stCxn id="53276" idx="1"/>
            <a:endCxn id="53268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651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 idx="4294967295"/>
          </p:nvPr>
        </p:nvSpPr>
        <p:spPr>
          <a:xfrm>
            <a:off x="1691680" y="188913"/>
            <a:ext cx="7776170" cy="719137"/>
          </a:xfrm>
        </p:spPr>
        <p:txBody>
          <a:bodyPr/>
          <a:lstStyle/>
          <a:p>
            <a:pPr eaLnBrk="1" hangingPunct="1"/>
            <a:r>
              <a:rPr lang="fr-FR" sz="2400" dirty="0" smtClean="0">
                <a:solidFill>
                  <a:schemeClr val="bg1"/>
                </a:solidFill>
              </a:rPr>
              <a:t>Phase 2: Construction d’une vision partagée du bien-être de tous avec les citoyens - Principes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4294967295"/>
          </p:nvPr>
        </p:nvSpPr>
        <p:spPr bwMode="auto">
          <a:xfrm>
            <a:off x="179388" y="908050"/>
            <a:ext cx="8785225" cy="52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 typeface="F0" charset="0"/>
              <a:buNone/>
            </a:pPr>
            <a:r>
              <a:rPr lang="fr-FR" sz="1800" b="1" dirty="0" smtClean="0">
                <a:sym typeface="Wingdings" pitchFamily="2" charset="2"/>
              </a:rPr>
              <a:t>10 caractéristiques fondamentales</a:t>
            </a:r>
            <a:r>
              <a:rPr lang="fr-FR" sz="1800" dirty="0" smtClean="0">
                <a:sym typeface="Wingdings" pitchFamily="2" charset="2"/>
              </a:rPr>
              <a:t> de processus </a:t>
            </a:r>
            <a:r>
              <a:rPr lang="fr-FR" sz="1800" dirty="0" smtClean="0"/>
              <a:t> </a:t>
            </a:r>
            <a:r>
              <a:rPr lang="fr-FR" sz="1800" dirty="0" err="1" smtClean="0"/>
              <a:t>élaboratifs</a:t>
            </a:r>
            <a:r>
              <a:rPr lang="fr-FR" sz="1800" dirty="0" smtClean="0"/>
              <a:t> de construction de connaissance partagée</a:t>
            </a:r>
            <a:r>
              <a:rPr lang="fr-FR" sz="1800" dirty="0" smtClean="0">
                <a:sym typeface="Wingdings" pitchFamily="2" charset="2"/>
              </a:rPr>
              <a:t>:</a:t>
            </a:r>
          </a:p>
          <a:p>
            <a:pPr marL="0" indent="0" eaLnBrk="1" hangingPunct="1">
              <a:buFont typeface="F0" charset="0"/>
              <a:buNone/>
            </a:pPr>
            <a:endParaRPr lang="fr-FR" sz="1800" b="1" dirty="0" smtClean="0"/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dirty="0" smtClean="0"/>
              <a:t>visent la </a:t>
            </a:r>
            <a:r>
              <a:rPr lang="fr-FR" sz="2000" u="sng" dirty="0" smtClean="0"/>
              <a:t>construction d’une vision partagée</a:t>
            </a:r>
            <a:r>
              <a:rPr lang="fr-FR" sz="2000" dirty="0" smtClean="0"/>
              <a:t>, individuelle et collective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processus ouverts</a:t>
            </a:r>
            <a:r>
              <a:rPr lang="fr-FR" sz="2000" dirty="0" smtClean="0"/>
              <a:t> (différence fondamentale avec les enquêtes classiques)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ne partent pas des problèmes/besoins</a:t>
            </a:r>
            <a:r>
              <a:rPr lang="fr-FR" sz="2000" dirty="0" smtClean="0"/>
              <a:t> immédiats mais du « bien vivre ensemble » 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droit de parole égal pour tous</a:t>
            </a:r>
            <a:r>
              <a:rPr lang="fr-FR" sz="2000" dirty="0" smtClean="0"/>
              <a:t>;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expression directe</a:t>
            </a:r>
            <a:r>
              <a:rPr lang="fr-FR" sz="2000" dirty="0" smtClean="0"/>
              <a:t> des intéressés sans représentation intermédiaire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inclusifs</a:t>
            </a:r>
            <a:r>
              <a:rPr lang="fr-FR" sz="2000" dirty="0" smtClean="0"/>
              <a:t> de la diversité des points de vue;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élaboration participative et transparente de synthèses</a:t>
            </a:r>
            <a:r>
              <a:rPr lang="fr-FR" sz="2000" dirty="0" smtClean="0"/>
              <a:t> inclus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élaboration aisée de synthèses</a:t>
            </a:r>
            <a:r>
              <a:rPr lang="fr-FR" sz="2000" dirty="0" smtClean="0"/>
              <a:t> à différents niveaux;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u="sng" dirty="0" smtClean="0"/>
              <a:t>débouchent directement sur l’action </a:t>
            </a:r>
            <a:r>
              <a:rPr lang="fr-FR" sz="2000" dirty="0" smtClean="0"/>
              <a:t>concertée</a:t>
            </a:r>
          </a:p>
          <a:p>
            <a:pPr marL="0" indent="0" eaLnBrk="1" hangingPunct="1">
              <a:buFont typeface="Times New Roman" pitchFamily="18" charset="0"/>
              <a:buAutoNum type="arabicPeriod"/>
            </a:pPr>
            <a:r>
              <a:rPr lang="fr-FR" sz="2000" dirty="0" smtClean="0"/>
              <a:t>soient </a:t>
            </a:r>
            <a:r>
              <a:rPr lang="fr-FR" sz="2000" u="sng" dirty="0" smtClean="0"/>
              <a:t>autoreproductibles/auto-extensibles</a:t>
            </a:r>
            <a:r>
              <a:rPr lang="fr-FR" sz="2000" dirty="0" smtClean="0"/>
              <a:t> et donc a) attrayants, apportant une véritable plus-value à ceux qui y participent; b) facilement diffusables et reproductibles.</a:t>
            </a:r>
          </a:p>
        </p:txBody>
      </p:sp>
    </p:spTree>
    <p:extLst>
      <p:ext uri="{BB962C8B-B14F-4D97-AF65-F5344CB8AC3E}">
        <p14:creationId xmlns:p14="http://schemas.microsoft.com/office/powerpoint/2010/main" val="73989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>
          <a:xfrm>
            <a:off x="1377950" y="188913"/>
            <a:ext cx="8089900" cy="719137"/>
          </a:xfrm>
        </p:spPr>
        <p:txBody>
          <a:bodyPr/>
          <a:lstStyle/>
          <a:p>
            <a:pPr eaLnBrk="1" hangingPunct="1"/>
            <a:r>
              <a:rPr lang="fr-FR" sz="2400" dirty="0" smtClean="0">
                <a:solidFill>
                  <a:schemeClr val="bg1"/>
                </a:solidFill>
              </a:rPr>
              <a:t>Phase 2: Construction d’une vision partagée du bien-être de tous avec les citoyens – Mise en pratique</a:t>
            </a:r>
          </a:p>
        </p:txBody>
      </p:sp>
      <p:sp>
        <p:nvSpPr>
          <p:cNvPr id="28675" name="Espace réservé du contenu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dirty="0" smtClean="0"/>
              <a:t>Première réunion avec les citoyens organisés en petits groupes homogènes de 7 à 12 personnes et avec trois questions (voir film)</a:t>
            </a:r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>
                <a:sym typeface="Wingdings" pitchFamily="2" charset="2"/>
              </a:rPr>
              <a:t> production d’un grand nombre de critères de mal-être/bien-être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7308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684213" y="242093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b="1" i="0" dirty="0" smtClean="0">
                <a:solidFill>
                  <a:srgbClr val="2922CC"/>
                </a:solidFill>
              </a:rPr>
              <a:t>1-  Les bases </a:t>
            </a:r>
            <a:r>
              <a:rPr lang="en-GB" b="1" i="0" dirty="0" err="1" smtClean="0">
                <a:solidFill>
                  <a:srgbClr val="2922CC"/>
                </a:solidFill>
              </a:rPr>
              <a:t>conceptuelles</a:t>
            </a:r>
            <a:endParaRPr lang="en-GB" b="1" i="0" dirty="0" smtClean="0">
              <a:solidFill>
                <a:srgbClr val="2922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accent3"/>
                </a:solidFill>
              </a:rPr>
              <a:t>Comment </a:t>
            </a:r>
            <a:r>
              <a:rPr lang="en-GB" dirty="0" err="1" smtClean="0">
                <a:solidFill>
                  <a:schemeClr val="accent3"/>
                </a:solidFill>
              </a:rPr>
              <a:t>mesurer</a:t>
            </a:r>
            <a:r>
              <a:rPr lang="en-GB" dirty="0" smtClean="0">
                <a:solidFill>
                  <a:schemeClr val="accent3"/>
                </a:solidFill>
              </a:rPr>
              <a:t> le </a:t>
            </a:r>
            <a:r>
              <a:rPr lang="en-GB" dirty="0" err="1" smtClean="0">
                <a:solidFill>
                  <a:schemeClr val="accent3"/>
                </a:solidFill>
              </a:rPr>
              <a:t>progrès</a:t>
            </a:r>
            <a:r>
              <a:rPr lang="en-GB" dirty="0" smtClean="0">
                <a:solidFill>
                  <a:schemeClr val="accent3"/>
                </a:solidFill>
              </a:rPr>
              <a:t>?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1124744"/>
            <a:ext cx="8902700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  <a:defRPr/>
            </a:pPr>
            <a:r>
              <a:rPr lang="en-GB" sz="2800" dirty="0" smtClean="0"/>
              <a:t>La </a:t>
            </a:r>
            <a:r>
              <a:rPr lang="en-GB" sz="2800" dirty="0" err="1" smtClean="0"/>
              <a:t>mesure</a:t>
            </a:r>
            <a:r>
              <a:rPr lang="en-GB" sz="2800" dirty="0" smtClean="0"/>
              <a:t> du </a:t>
            </a:r>
            <a:r>
              <a:rPr lang="en-GB" sz="2800" dirty="0" err="1" smtClean="0"/>
              <a:t>progrès</a:t>
            </a:r>
            <a:r>
              <a:rPr lang="en-GB" sz="2800" dirty="0" smtClean="0"/>
              <a:t> par la </a:t>
            </a:r>
            <a:r>
              <a:rPr lang="en-GB" sz="2800" dirty="0" err="1" smtClean="0"/>
              <a:t>croissance</a:t>
            </a:r>
            <a:r>
              <a:rPr lang="en-GB" sz="2800" dirty="0" smtClean="0"/>
              <a:t> du PIB </a:t>
            </a:r>
            <a:r>
              <a:rPr lang="en-GB" sz="2800" dirty="0" err="1" smtClean="0"/>
              <a:t>n’est</a:t>
            </a:r>
            <a:r>
              <a:rPr lang="en-GB" sz="2800" dirty="0" smtClean="0"/>
              <a:t> plus </a:t>
            </a:r>
            <a:r>
              <a:rPr lang="en-GB" sz="2800" dirty="0" err="1" smtClean="0"/>
              <a:t>adaptée</a:t>
            </a:r>
            <a:r>
              <a:rPr lang="en-GB" sz="2800" dirty="0" smtClean="0"/>
              <a:t>:</a:t>
            </a:r>
          </a:p>
          <a:p>
            <a:pPr eaLnBrk="1" hangingPunct="1">
              <a:defRPr/>
            </a:pPr>
            <a:r>
              <a:rPr lang="en-GB" sz="2400" dirty="0" smtClean="0"/>
              <a:t>La </a:t>
            </a:r>
            <a:r>
              <a:rPr lang="en-GB" sz="2400" dirty="0" err="1" smtClean="0"/>
              <a:t>dégradation</a:t>
            </a:r>
            <a:r>
              <a:rPr lang="en-GB" sz="2400" dirty="0" smtClean="0"/>
              <a:t> des </a:t>
            </a:r>
            <a:r>
              <a:rPr lang="en-GB" sz="2400" dirty="0" err="1" smtClean="0"/>
              <a:t>ressources</a:t>
            </a:r>
            <a:r>
              <a:rPr lang="en-GB" sz="2400" dirty="0" smtClean="0"/>
              <a:t> (</a:t>
            </a:r>
            <a:r>
              <a:rPr lang="en-GB" sz="2400" dirty="0" err="1" smtClean="0"/>
              <a:t>naturelles</a:t>
            </a:r>
            <a:r>
              <a:rPr lang="en-GB" sz="2400" dirty="0" smtClean="0"/>
              <a:t> </a:t>
            </a:r>
            <a:r>
              <a:rPr lang="en-GB" sz="2400" dirty="0" err="1" smtClean="0"/>
              <a:t>ou</a:t>
            </a:r>
            <a:r>
              <a:rPr lang="en-GB" sz="2400" dirty="0" smtClean="0"/>
              <a:t> </a:t>
            </a:r>
            <a:r>
              <a:rPr lang="en-GB" sz="2400" dirty="0" err="1" smtClean="0"/>
              <a:t>autre</a:t>
            </a:r>
            <a:r>
              <a:rPr lang="en-GB" sz="2400" dirty="0" smtClean="0"/>
              <a:t>) </a:t>
            </a:r>
            <a:r>
              <a:rPr lang="en-GB" sz="2400" dirty="0" err="1" smtClean="0"/>
              <a:t>n’est</a:t>
            </a:r>
            <a:r>
              <a:rPr lang="en-GB" sz="2400" dirty="0" smtClean="0"/>
              <a:t> pas prise en </a:t>
            </a:r>
            <a:r>
              <a:rPr lang="en-GB" sz="2400" dirty="0" err="1" smtClean="0"/>
              <a:t>compte</a:t>
            </a:r>
            <a:r>
              <a:rPr lang="en-GB" sz="2400" dirty="0" smtClean="0"/>
              <a:t>, au contraire </a:t>
            </a:r>
            <a:r>
              <a:rPr lang="en-GB" sz="2400" dirty="0" err="1" smtClean="0"/>
              <a:t>toute</a:t>
            </a:r>
            <a:r>
              <a:rPr lang="en-GB" sz="2400" dirty="0" smtClean="0"/>
              <a:t> </a:t>
            </a:r>
            <a:r>
              <a:rPr lang="en-GB" sz="2400" dirty="0" err="1" smtClean="0"/>
              <a:t>dégradation</a:t>
            </a:r>
            <a:r>
              <a:rPr lang="en-GB" sz="2400" dirty="0" smtClean="0"/>
              <a:t> </a:t>
            </a:r>
            <a:r>
              <a:rPr lang="en-GB" sz="2400" dirty="0" err="1" smtClean="0"/>
              <a:t>implique</a:t>
            </a:r>
            <a:r>
              <a:rPr lang="en-GB" sz="2400" dirty="0" smtClean="0"/>
              <a:t> </a:t>
            </a:r>
            <a:r>
              <a:rPr lang="en-GB" sz="2400" dirty="0" err="1" smtClean="0"/>
              <a:t>une</a:t>
            </a:r>
            <a:r>
              <a:rPr lang="en-GB" sz="2400" dirty="0" smtClean="0"/>
              <a:t> </a:t>
            </a:r>
            <a:r>
              <a:rPr lang="en-GB" sz="2400" dirty="0" err="1" smtClean="0"/>
              <a:t>réparation</a:t>
            </a:r>
            <a:r>
              <a:rPr lang="en-GB" sz="2400" dirty="0" smtClean="0"/>
              <a:t> </a:t>
            </a:r>
            <a:r>
              <a:rPr lang="en-GB" sz="2400" dirty="0" err="1" smtClean="0"/>
              <a:t>génératrice</a:t>
            </a:r>
            <a:r>
              <a:rPr lang="en-GB" sz="2400" dirty="0" smtClean="0"/>
              <a:t> de PIB.</a:t>
            </a:r>
          </a:p>
          <a:p>
            <a:pPr eaLnBrk="1" hangingPunct="1">
              <a:defRPr/>
            </a:pPr>
            <a:r>
              <a:rPr lang="en-GB" sz="2400" dirty="0" smtClean="0"/>
              <a:t>Les </a:t>
            </a:r>
            <a:r>
              <a:rPr lang="en-GB" sz="2400" dirty="0" err="1" smtClean="0"/>
              <a:t>inégalités</a:t>
            </a:r>
            <a:r>
              <a:rPr lang="en-GB" sz="2400" dirty="0" smtClean="0"/>
              <a:t> </a:t>
            </a:r>
            <a:r>
              <a:rPr lang="en-GB" sz="2400" dirty="0" err="1" smtClean="0"/>
              <a:t>sociales</a:t>
            </a:r>
            <a:r>
              <a:rPr lang="en-GB" sz="2400" dirty="0" smtClean="0"/>
              <a:t> et </a:t>
            </a:r>
            <a:r>
              <a:rPr lang="en-GB" sz="2400" dirty="0" err="1" smtClean="0"/>
              <a:t>leur</a:t>
            </a:r>
            <a:r>
              <a:rPr lang="en-GB" sz="2400" dirty="0" smtClean="0"/>
              <a:t> lot de </a:t>
            </a:r>
            <a:r>
              <a:rPr lang="en-GB" sz="2400" dirty="0" err="1" smtClean="0"/>
              <a:t>souffrances</a:t>
            </a:r>
            <a:r>
              <a:rPr lang="en-GB" sz="2400" dirty="0" smtClean="0"/>
              <a:t> et de mal-</a:t>
            </a:r>
            <a:r>
              <a:rPr lang="en-GB" sz="2400" dirty="0" err="1" smtClean="0"/>
              <a:t>être</a:t>
            </a:r>
            <a:r>
              <a:rPr lang="en-GB" sz="2400" dirty="0" smtClean="0"/>
              <a:t> ne </a:t>
            </a:r>
            <a:r>
              <a:rPr lang="en-GB" sz="2400" dirty="0" err="1" smtClean="0"/>
              <a:t>sont</a:t>
            </a:r>
            <a:r>
              <a:rPr lang="en-GB" sz="2400" dirty="0" smtClean="0"/>
              <a:t> pas </a:t>
            </a:r>
            <a:r>
              <a:rPr lang="en-GB" sz="2400" dirty="0" err="1" smtClean="0"/>
              <a:t>pris</a:t>
            </a:r>
            <a:r>
              <a:rPr lang="en-GB" sz="2400" dirty="0" smtClean="0"/>
              <a:t> en </a:t>
            </a:r>
            <a:r>
              <a:rPr lang="en-GB" sz="2400" dirty="0" err="1" smtClean="0"/>
              <a:t>compte</a:t>
            </a:r>
            <a:endParaRPr lang="en-GB" sz="2400" dirty="0" smtClean="0"/>
          </a:p>
          <a:p>
            <a:pPr eaLnBrk="1" hangingPunct="1">
              <a:defRPr/>
            </a:pPr>
            <a:r>
              <a:rPr lang="en-GB" sz="2400" dirty="0"/>
              <a:t>Le lien entre </a:t>
            </a:r>
            <a:r>
              <a:rPr lang="en-GB" sz="2400" dirty="0" err="1"/>
              <a:t>consommation</a:t>
            </a:r>
            <a:r>
              <a:rPr lang="en-GB" sz="2400" dirty="0"/>
              <a:t> et </a:t>
            </a:r>
            <a:r>
              <a:rPr lang="en-GB" sz="2400" dirty="0" err="1"/>
              <a:t>bien-être</a:t>
            </a:r>
            <a:r>
              <a:rPr lang="en-GB" sz="2400" dirty="0"/>
              <a:t> </a:t>
            </a:r>
            <a:r>
              <a:rPr lang="en-GB" sz="2400" dirty="0" err="1"/>
              <a:t>est</a:t>
            </a:r>
            <a:r>
              <a:rPr lang="en-GB" sz="2400" dirty="0"/>
              <a:t> </a:t>
            </a:r>
            <a:r>
              <a:rPr lang="en-GB" sz="2400" dirty="0" err="1"/>
              <a:t>totalement</a:t>
            </a:r>
            <a:r>
              <a:rPr lang="en-GB" sz="2400" dirty="0"/>
              <a:t> </a:t>
            </a:r>
            <a:r>
              <a:rPr lang="en-GB" sz="2400" dirty="0" err="1" smtClean="0"/>
              <a:t>ignoré</a:t>
            </a:r>
            <a:r>
              <a:rPr lang="en-GB" sz="2400" dirty="0" smtClean="0"/>
              <a:t> et </a:t>
            </a:r>
            <a:r>
              <a:rPr lang="en-GB" sz="2400" dirty="0" err="1" smtClean="0"/>
              <a:t>malmené</a:t>
            </a:r>
            <a:endParaRPr lang="en-GB" sz="2400" dirty="0"/>
          </a:p>
          <a:p>
            <a:pPr eaLnBrk="1" hangingPunct="1">
              <a:defRPr/>
            </a:pPr>
            <a:r>
              <a:rPr lang="en-GB" sz="2400" dirty="0" smtClean="0"/>
              <a:t>La </a:t>
            </a:r>
            <a:r>
              <a:rPr lang="en-GB" sz="2400" dirty="0" err="1" smtClean="0"/>
              <a:t>souffrance</a:t>
            </a:r>
            <a:r>
              <a:rPr lang="en-GB" sz="2400" dirty="0" smtClean="0"/>
              <a:t> </a:t>
            </a:r>
            <a:r>
              <a:rPr lang="en-GB" sz="2400" dirty="0" err="1" smtClean="0"/>
              <a:t>ou</a:t>
            </a:r>
            <a:r>
              <a:rPr lang="en-GB" sz="2400" dirty="0" smtClean="0"/>
              <a:t> le </a:t>
            </a:r>
            <a:r>
              <a:rPr lang="en-GB" sz="2400" dirty="0" err="1" smtClean="0"/>
              <a:t>bien-être</a:t>
            </a:r>
            <a:r>
              <a:rPr lang="en-GB" sz="2400" dirty="0" smtClean="0"/>
              <a:t> au travail ne </a:t>
            </a:r>
            <a:r>
              <a:rPr lang="en-GB" sz="2400" dirty="0" err="1" smtClean="0"/>
              <a:t>sont</a:t>
            </a:r>
            <a:r>
              <a:rPr lang="en-GB" sz="2400" dirty="0" smtClean="0"/>
              <a:t> pas </a:t>
            </a:r>
            <a:r>
              <a:rPr lang="en-GB" sz="2400" dirty="0" err="1" smtClean="0"/>
              <a:t>pris</a:t>
            </a:r>
            <a:r>
              <a:rPr lang="en-GB" sz="2400" dirty="0" smtClean="0"/>
              <a:t> en </a:t>
            </a:r>
            <a:r>
              <a:rPr lang="en-GB" sz="2400" dirty="0" err="1" smtClean="0"/>
              <a:t>compte</a:t>
            </a:r>
            <a:r>
              <a:rPr lang="en-GB" sz="2400" dirty="0" smtClean="0"/>
              <a:t> </a:t>
            </a:r>
            <a:r>
              <a:rPr lang="en-GB" sz="2400" dirty="0" err="1" smtClean="0"/>
              <a:t>ou</a:t>
            </a:r>
            <a:r>
              <a:rPr lang="en-GB" sz="2400" dirty="0" smtClean="0"/>
              <a:t> </a:t>
            </a:r>
            <a:r>
              <a:rPr lang="en-GB" sz="2400" dirty="0" err="1" smtClean="0"/>
              <a:t>seulement</a:t>
            </a:r>
            <a:r>
              <a:rPr lang="en-GB" sz="2400" dirty="0" smtClean="0"/>
              <a:t> </a:t>
            </a:r>
            <a:r>
              <a:rPr lang="en-GB" sz="2400" dirty="0" err="1" smtClean="0"/>
              <a:t>indirectement</a:t>
            </a:r>
            <a:r>
              <a:rPr lang="en-GB" sz="2400" dirty="0" smtClean="0"/>
              <a:t>,</a:t>
            </a:r>
          </a:p>
          <a:p>
            <a:pPr eaLnBrk="1" hangingPunct="1">
              <a:defRPr/>
            </a:pPr>
            <a:r>
              <a:rPr lang="en-GB" sz="2400" dirty="0" smtClean="0"/>
              <a:t>etc.</a:t>
            </a: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49961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accent3"/>
                </a:solidFill>
              </a:rPr>
              <a:t>Comment </a:t>
            </a:r>
            <a:r>
              <a:rPr lang="en-GB" dirty="0" err="1" smtClean="0">
                <a:solidFill>
                  <a:schemeClr val="accent3"/>
                </a:solidFill>
              </a:rPr>
              <a:t>mesurer</a:t>
            </a:r>
            <a:r>
              <a:rPr lang="en-GB" dirty="0" smtClean="0">
                <a:solidFill>
                  <a:schemeClr val="accent3"/>
                </a:solidFill>
              </a:rPr>
              <a:t> le </a:t>
            </a:r>
            <a:r>
              <a:rPr lang="en-GB" dirty="0" err="1" smtClean="0">
                <a:solidFill>
                  <a:schemeClr val="accent3"/>
                </a:solidFill>
              </a:rPr>
              <a:t>progrès</a:t>
            </a:r>
            <a:r>
              <a:rPr lang="en-GB" dirty="0" smtClean="0">
                <a:solidFill>
                  <a:schemeClr val="accent3"/>
                </a:solidFill>
              </a:rPr>
              <a:t>?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0" y="1052736"/>
            <a:ext cx="8902700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sz="2800" dirty="0" smtClean="0">
                <a:sym typeface="Wingdings" pitchFamily="2" charset="2"/>
              </a:rPr>
              <a:t> interrogation par les institutions </a:t>
            </a:r>
            <a:r>
              <a:rPr lang="en-GB" sz="2800" dirty="0" err="1" smtClean="0">
                <a:sym typeface="Wingdings" pitchFamily="2" charset="2"/>
              </a:rPr>
              <a:t>publiques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nationales</a:t>
            </a:r>
            <a:r>
              <a:rPr lang="en-GB" sz="2800" dirty="0" smtClean="0">
                <a:sym typeface="Wingdings" pitchFamily="2" charset="2"/>
              </a:rPr>
              <a:t> et </a:t>
            </a:r>
            <a:r>
              <a:rPr lang="en-GB" sz="2800" dirty="0" err="1" smtClean="0">
                <a:sym typeface="Wingdings" pitchFamily="2" charset="2"/>
              </a:rPr>
              <a:t>internationales</a:t>
            </a:r>
            <a:r>
              <a:rPr lang="en-GB" sz="2800" dirty="0" smtClean="0">
                <a:sym typeface="Wingdings" pitchFamily="2" charset="2"/>
              </a:rPr>
              <a:t> (OCDE, UE, Commission </a:t>
            </a:r>
            <a:r>
              <a:rPr lang="en-GB" sz="2800" dirty="0" err="1" smtClean="0">
                <a:sym typeface="Wingdings" pitchFamily="2" charset="2"/>
              </a:rPr>
              <a:t>Stiglitz</a:t>
            </a:r>
            <a:r>
              <a:rPr lang="en-GB" sz="2800" dirty="0" smtClean="0">
                <a:sym typeface="Wingdings" pitchFamily="2" charset="2"/>
              </a:rPr>
              <a:t>, …)</a:t>
            </a:r>
            <a:endParaRPr lang="en-GB" sz="2800" dirty="0" smtClean="0"/>
          </a:p>
          <a:p>
            <a:pPr eaLnBrk="1" hangingPunct="1">
              <a:defRPr/>
            </a:pPr>
            <a:r>
              <a:rPr lang="en-GB" sz="2800" dirty="0" err="1" smtClean="0"/>
              <a:t>Mais</a:t>
            </a:r>
            <a:r>
              <a:rPr lang="en-GB" sz="2800" dirty="0" smtClean="0"/>
              <a:t> </a:t>
            </a:r>
            <a:r>
              <a:rPr lang="en-GB" sz="2800" dirty="0" err="1" smtClean="0"/>
              <a:t>alerte</a:t>
            </a:r>
            <a:r>
              <a:rPr lang="en-GB" sz="2800" dirty="0" smtClean="0"/>
              <a:t> déjà </a:t>
            </a:r>
            <a:r>
              <a:rPr lang="en-GB" sz="2800" dirty="0" err="1" smtClean="0"/>
              <a:t>dans</a:t>
            </a:r>
            <a:r>
              <a:rPr lang="en-GB" sz="2800" dirty="0" smtClean="0"/>
              <a:t> les </a:t>
            </a:r>
            <a:r>
              <a:rPr lang="en-GB" sz="2800" dirty="0" err="1" smtClean="0"/>
              <a:t>années</a:t>
            </a:r>
            <a:r>
              <a:rPr lang="en-GB" sz="2800" dirty="0" smtClean="0"/>
              <a:t> 1970 avec le club de Rome et </a:t>
            </a:r>
            <a:r>
              <a:rPr lang="en-GB" sz="2800" dirty="0" err="1" smtClean="0"/>
              <a:t>autres</a:t>
            </a:r>
            <a:r>
              <a:rPr lang="en-GB" sz="2800" dirty="0" smtClean="0"/>
              <a:t> ONG. </a:t>
            </a:r>
          </a:p>
          <a:p>
            <a:pPr eaLnBrk="1" hangingPunct="1">
              <a:defRPr/>
            </a:pPr>
            <a:r>
              <a:rPr lang="en-GB" sz="2800" dirty="0" smtClean="0"/>
              <a:t>En 1987 le rapport </a:t>
            </a:r>
            <a:r>
              <a:rPr lang="en-GB" sz="2800" dirty="0" err="1" smtClean="0"/>
              <a:t>Brundtland</a:t>
            </a:r>
            <a:r>
              <a:rPr lang="en-GB" sz="2800" dirty="0" smtClean="0"/>
              <a:t> lance le concept de </a:t>
            </a:r>
            <a:r>
              <a:rPr lang="en-GB" sz="2800" u="sng" dirty="0" err="1" smtClean="0"/>
              <a:t>développement</a:t>
            </a:r>
            <a:r>
              <a:rPr lang="en-GB" sz="2800" u="sng" dirty="0" smtClean="0"/>
              <a:t> durable</a:t>
            </a:r>
            <a:r>
              <a:rPr lang="en-GB" sz="2800" dirty="0" smtClean="0"/>
              <a:t>:</a:t>
            </a:r>
            <a:r>
              <a:rPr lang="en-GB" sz="2800" dirty="0"/>
              <a:t> </a:t>
            </a:r>
            <a:r>
              <a:rPr lang="en-GB" sz="2800" dirty="0" smtClean="0"/>
              <a:t>“</a:t>
            </a:r>
            <a:r>
              <a:rPr lang="en-GB" sz="2800" dirty="0" err="1" smtClean="0"/>
              <a:t>développement</a:t>
            </a:r>
            <a:r>
              <a:rPr lang="en-GB" sz="2800" dirty="0" smtClean="0"/>
              <a:t> </a:t>
            </a:r>
            <a:r>
              <a:rPr lang="en-GB" sz="2800" dirty="0"/>
              <a:t>qui </a:t>
            </a:r>
            <a:r>
              <a:rPr lang="en-GB" sz="2800" dirty="0" err="1"/>
              <a:t>répond</a:t>
            </a:r>
            <a:r>
              <a:rPr lang="en-GB" sz="2800" dirty="0"/>
              <a:t> aux </a:t>
            </a:r>
            <a:r>
              <a:rPr lang="en-GB" sz="2800" dirty="0" err="1"/>
              <a:t>besoins</a:t>
            </a:r>
            <a:r>
              <a:rPr lang="en-GB" sz="2800" dirty="0"/>
              <a:t> </a:t>
            </a:r>
            <a:r>
              <a:rPr lang="en-GB" sz="2800" dirty="0" err="1"/>
              <a:t>présents</a:t>
            </a:r>
            <a:r>
              <a:rPr lang="en-GB" sz="2800" dirty="0"/>
              <a:t> sans </a:t>
            </a:r>
            <a:r>
              <a:rPr lang="en-GB" sz="2800" dirty="0" err="1"/>
              <a:t>compromettre</a:t>
            </a:r>
            <a:r>
              <a:rPr lang="en-GB" sz="2800" dirty="0"/>
              <a:t> la </a:t>
            </a:r>
            <a:r>
              <a:rPr lang="en-GB" sz="2800" dirty="0" err="1" smtClean="0"/>
              <a:t>capacité</a:t>
            </a:r>
            <a:r>
              <a:rPr lang="en-GB" sz="2800" dirty="0" smtClean="0"/>
              <a:t> </a:t>
            </a:r>
            <a:r>
              <a:rPr lang="en-GB" sz="2800" dirty="0"/>
              <a:t>des </a:t>
            </a:r>
            <a:r>
              <a:rPr lang="en-GB" sz="2800" dirty="0" err="1"/>
              <a:t>générations</a:t>
            </a:r>
            <a:r>
              <a:rPr lang="en-GB" sz="2800" dirty="0"/>
              <a:t> futures à </a:t>
            </a:r>
            <a:r>
              <a:rPr lang="en-GB" sz="2800" dirty="0" err="1"/>
              <a:t>répondre</a:t>
            </a:r>
            <a:r>
              <a:rPr lang="en-GB" sz="2800" dirty="0"/>
              <a:t> aux </a:t>
            </a:r>
            <a:r>
              <a:rPr lang="en-GB" sz="2800" dirty="0" err="1" smtClean="0"/>
              <a:t>leurs</a:t>
            </a:r>
            <a:r>
              <a:rPr lang="en-GB" sz="2800" dirty="0" smtClean="0"/>
              <a:t>”. </a:t>
            </a:r>
          </a:p>
          <a:p>
            <a:pPr eaLnBrk="1" hangingPunct="1">
              <a:defRPr/>
            </a:pPr>
            <a:r>
              <a:rPr lang="en-GB" sz="2800" dirty="0" err="1" smtClean="0"/>
              <a:t>Mais</a:t>
            </a:r>
            <a:r>
              <a:rPr lang="en-GB" sz="2800" dirty="0" smtClean="0"/>
              <a:t> </a:t>
            </a:r>
            <a:r>
              <a:rPr lang="en-GB" sz="2800" dirty="0" err="1" smtClean="0"/>
              <a:t>quel</a:t>
            </a:r>
            <a:r>
              <a:rPr lang="en-GB" sz="2800" dirty="0" smtClean="0"/>
              <a:t> </a:t>
            </a:r>
            <a:r>
              <a:rPr lang="en-GB" sz="2800" dirty="0" err="1" smtClean="0"/>
              <a:t>est</a:t>
            </a:r>
            <a:r>
              <a:rPr lang="en-GB" sz="2800" dirty="0" smtClean="0"/>
              <a:t> le </a:t>
            </a:r>
            <a:r>
              <a:rPr lang="en-GB" sz="2800" dirty="0" err="1" smtClean="0"/>
              <a:t>sens</a:t>
            </a:r>
            <a:r>
              <a:rPr lang="en-GB" sz="2800" dirty="0" smtClean="0"/>
              <a:t> du mot “</a:t>
            </a:r>
            <a:r>
              <a:rPr lang="en-GB" sz="2800" dirty="0" err="1" smtClean="0"/>
              <a:t>développement</a:t>
            </a:r>
            <a:r>
              <a:rPr lang="en-GB" sz="2800" dirty="0" smtClean="0"/>
              <a:t>”? </a:t>
            </a:r>
          </a:p>
          <a:p>
            <a:pPr marL="0" indent="0" eaLnBrk="1" hangingPunct="1">
              <a:buNone/>
              <a:defRPr/>
            </a:pP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b="1" dirty="0" err="1" smtClean="0">
                <a:sym typeface="Wingdings" pitchFamily="2" charset="2"/>
              </a:rPr>
              <a:t>Besoin</a:t>
            </a:r>
            <a:r>
              <a:rPr lang="en-GB" sz="2800" b="1" dirty="0" smtClean="0">
                <a:sym typeface="Wingdings" pitchFamily="2" charset="2"/>
              </a:rPr>
              <a:t> de </a:t>
            </a:r>
            <a:r>
              <a:rPr lang="en-GB" sz="2800" b="1" dirty="0" err="1" smtClean="0">
                <a:sym typeface="Wingdings" pitchFamily="2" charset="2"/>
              </a:rPr>
              <a:t>réfléchir</a:t>
            </a:r>
            <a:r>
              <a:rPr lang="en-GB" sz="2800" b="1" dirty="0" smtClean="0">
                <a:sym typeface="Wingdings" pitchFamily="2" charset="2"/>
              </a:rPr>
              <a:t> </a:t>
            </a:r>
            <a:r>
              <a:rPr lang="en-GB" sz="2800" b="1" dirty="0" err="1" smtClean="0">
                <a:sym typeface="Wingdings" pitchFamily="2" charset="2"/>
              </a:rPr>
              <a:t>sur</a:t>
            </a:r>
            <a:r>
              <a:rPr lang="en-GB" sz="2800" b="1" dirty="0" smtClean="0">
                <a:sym typeface="Wingdings" pitchFamily="2" charset="2"/>
              </a:rPr>
              <a:t> les </a:t>
            </a:r>
            <a:r>
              <a:rPr lang="en-GB" sz="2800" b="1" dirty="0" err="1" smtClean="0">
                <a:sym typeface="Wingdings" pitchFamily="2" charset="2"/>
              </a:rPr>
              <a:t>objectifs</a:t>
            </a:r>
            <a:r>
              <a:rPr lang="en-GB" sz="2800" b="1" dirty="0" smtClean="0">
                <a:sym typeface="Wingdings" pitchFamily="2" charset="2"/>
              </a:rPr>
              <a:t> du </a:t>
            </a:r>
            <a:r>
              <a:rPr lang="en-GB" sz="2800" b="1" dirty="0" err="1" smtClean="0">
                <a:sym typeface="Wingdings" pitchFamily="2" charset="2"/>
              </a:rPr>
              <a:t>progrès</a:t>
            </a:r>
            <a:endParaRPr lang="en-GB" sz="2800" b="1" dirty="0" smtClean="0"/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64399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1" y="20638"/>
            <a:ext cx="8060010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Réflexions</a:t>
            </a:r>
            <a:r>
              <a:rPr lang="en-GB" sz="3200" dirty="0" smtClean="0">
                <a:solidFill>
                  <a:schemeClr val="accent3"/>
                </a:solidFill>
              </a:rPr>
              <a:t> </a:t>
            </a:r>
            <a:r>
              <a:rPr lang="en-GB" sz="3200" dirty="0" err="1" smtClean="0">
                <a:solidFill>
                  <a:schemeClr val="accent3"/>
                </a:solidFill>
              </a:rPr>
              <a:t>sur</a:t>
            </a:r>
            <a:r>
              <a:rPr lang="en-GB" sz="3200" dirty="0" smtClean="0">
                <a:solidFill>
                  <a:schemeClr val="accent3"/>
                </a:solidFill>
              </a:rPr>
              <a:t> les </a:t>
            </a:r>
            <a:r>
              <a:rPr lang="en-GB" sz="3200" dirty="0" err="1" smtClean="0">
                <a:solidFill>
                  <a:schemeClr val="accent3"/>
                </a:solidFill>
              </a:rPr>
              <a:t>objectifs</a:t>
            </a:r>
            <a:r>
              <a:rPr lang="en-GB" sz="3200" dirty="0" smtClean="0">
                <a:solidFill>
                  <a:schemeClr val="accent3"/>
                </a:solidFill>
              </a:rPr>
              <a:t> du </a:t>
            </a:r>
            <a:r>
              <a:rPr lang="en-GB" sz="3200" dirty="0" err="1" smtClean="0">
                <a:solidFill>
                  <a:schemeClr val="accent3"/>
                </a:solidFill>
              </a:rPr>
              <a:t>progrès</a:t>
            </a:r>
            <a:r>
              <a:rPr lang="en-GB" sz="3200" dirty="0" smtClean="0">
                <a:solidFill>
                  <a:schemeClr val="accent3"/>
                </a:solidFill>
              </a:rPr>
              <a:t> </a:t>
            </a:r>
            <a:r>
              <a:rPr lang="en-GB" sz="3200" dirty="0" err="1" smtClean="0">
                <a:solidFill>
                  <a:schemeClr val="accent3"/>
                </a:solidFill>
              </a:rPr>
              <a:t>sociétal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95288" y="836613"/>
            <a:ext cx="8507412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sz="2800" dirty="0" smtClean="0"/>
              <a:t>Il </a:t>
            </a:r>
            <a:r>
              <a:rPr lang="en-GB" sz="2800" dirty="0" err="1" smtClean="0"/>
              <a:t>n’est</a:t>
            </a:r>
            <a:r>
              <a:rPr lang="en-GB" sz="2800" dirty="0" smtClean="0"/>
              <a:t> pas </a:t>
            </a:r>
            <a:r>
              <a:rPr lang="en-GB" sz="2800" dirty="0" err="1" smtClean="0"/>
              <a:t>juste</a:t>
            </a:r>
            <a:r>
              <a:rPr lang="en-GB" sz="2800" dirty="0" smtClean="0"/>
              <a:t> de </a:t>
            </a:r>
            <a:r>
              <a:rPr lang="en-GB" sz="2800" dirty="0" err="1" smtClean="0"/>
              <a:t>considérer</a:t>
            </a:r>
            <a:r>
              <a:rPr lang="en-GB" sz="2800" dirty="0" smtClean="0"/>
              <a:t> la production de </a:t>
            </a:r>
            <a:r>
              <a:rPr lang="en-GB" sz="2800" dirty="0" err="1" smtClean="0"/>
              <a:t>richesses</a:t>
            </a:r>
            <a:r>
              <a:rPr lang="en-GB" sz="2800" dirty="0" smtClean="0"/>
              <a:t> (</a:t>
            </a:r>
            <a:r>
              <a:rPr lang="en-GB" sz="2800" dirty="0" err="1" smtClean="0"/>
              <a:t>mesurées</a:t>
            </a:r>
            <a:r>
              <a:rPr lang="en-GB" sz="2800" dirty="0" smtClean="0"/>
              <a:t> </a:t>
            </a:r>
            <a:r>
              <a:rPr lang="en-GB" sz="2800" dirty="0" err="1" smtClean="0"/>
              <a:t>ou</a:t>
            </a:r>
            <a:r>
              <a:rPr lang="en-GB" sz="2800" dirty="0" smtClean="0"/>
              <a:t> non par le PIB) </a:t>
            </a:r>
            <a:r>
              <a:rPr lang="en-GB" sz="2800" dirty="0" err="1" smtClean="0"/>
              <a:t>comme</a:t>
            </a:r>
            <a:r>
              <a:rPr lang="en-GB" sz="2800" dirty="0" smtClean="0"/>
              <a:t> </a:t>
            </a:r>
            <a:r>
              <a:rPr lang="en-GB" sz="2800" dirty="0" err="1" smtClean="0"/>
              <a:t>l’objectif</a:t>
            </a:r>
            <a:r>
              <a:rPr lang="en-GB" sz="2800" dirty="0" smtClean="0"/>
              <a:t> de </a:t>
            </a:r>
            <a:r>
              <a:rPr lang="en-GB" sz="2800" dirty="0" err="1" smtClean="0"/>
              <a:t>progrès</a:t>
            </a:r>
            <a:r>
              <a:rPr lang="en-GB" sz="2800" dirty="0" smtClean="0"/>
              <a:t>. En </a:t>
            </a:r>
            <a:r>
              <a:rPr lang="en-GB" sz="2800" dirty="0" err="1" smtClean="0"/>
              <a:t>effet</a:t>
            </a:r>
            <a:r>
              <a:rPr lang="en-GB" sz="2800" dirty="0" smtClean="0"/>
              <a:t> les </a:t>
            </a:r>
            <a:r>
              <a:rPr lang="en-GB" sz="2800" dirty="0" err="1" smtClean="0"/>
              <a:t>richesses</a:t>
            </a:r>
            <a:r>
              <a:rPr lang="en-GB" sz="2800" dirty="0" smtClean="0"/>
              <a:t> </a:t>
            </a:r>
            <a:r>
              <a:rPr lang="en-GB" sz="2800" dirty="0" err="1" smtClean="0"/>
              <a:t>sont</a:t>
            </a:r>
            <a:r>
              <a:rPr lang="en-GB" sz="2800" dirty="0" smtClean="0"/>
              <a:t> un </a:t>
            </a:r>
            <a:r>
              <a:rPr lang="en-GB" sz="2800" dirty="0" err="1" smtClean="0"/>
              <a:t>moyen</a:t>
            </a:r>
            <a:r>
              <a:rPr lang="en-GB" sz="2800" dirty="0" smtClean="0"/>
              <a:t> et non </a:t>
            </a:r>
            <a:r>
              <a:rPr lang="en-GB" sz="2800" dirty="0" err="1" smtClean="0"/>
              <a:t>une</a:t>
            </a:r>
            <a:r>
              <a:rPr lang="en-GB" sz="2800" dirty="0" smtClean="0"/>
              <a:t> fin en </a:t>
            </a:r>
            <a:r>
              <a:rPr lang="en-GB" sz="2800" dirty="0" err="1" smtClean="0"/>
              <a:t>soi</a:t>
            </a:r>
            <a:r>
              <a:rPr lang="en-GB" sz="2800" dirty="0" smtClean="0"/>
              <a:t> (</a:t>
            </a:r>
            <a:r>
              <a:rPr lang="en-GB" sz="2800" dirty="0" err="1" smtClean="0"/>
              <a:t>c’est</a:t>
            </a:r>
            <a:r>
              <a:rPr lang="en-GB" sz="2800" dirty="0" smtClean="0"/>
              <a:t> </a:t>
            </a:r>
            <a:r>
              <a:rPr lang="en-GB" sz="2800" dirty="0" err="1" smtClean="0"/>
              <a:t>comme</a:t>
            </a:r>
            <a:r>
              <a:rPr lang="en-GB" sz="2800" dirty="0" smtClean="0"/>
              <a:t> </a:t>
            </a:r>
            <a:r>
              <a:rPr lang="en-GB" sz="2800" dirty="0" err="1" smtClean="0"/>
              <a:t>si</a:t>
            </a:r>
            <a:r>
              <a:rPr lang="en-GB" sz="2800" dirty="0" smtClean="0"/>
              <a:t> on </a:t>
            </a:r>
            <a:r>
              <a:rPr lang="en-GB" sz="2800" dirty="0" err="1" smtClean="0"/>
              <a:t>mesurait</a:t>
            </a:r>
            <a:r>
              <a:rPr lang="en-GB" sz="2800" dirty="0" smtClean="0"/>
              <a:t> la production </a:t>
            </a:r>
            <a:r>
              <a:rPr lang="en-GB" sz="2800" dirty="0" err="1" smtClean="0"/>
              <a:t>artistique</a:t>
            </a:r>
            <a:r>
              <a:rPr lang="en-GB" sz="2800" dirty="0" smtClean="0"/>
              <a:t> musicale par le </a:t>
            </a:r>
            <a:r>
              <a:rPr lang="en-GB" sz="2800" dirty="0" err="1" smtClean="0"/>
              <a:t>nombre</a:t>
            </a:r>
            <a:r>
              <a:rPr lang="en-GB" sz="2800" dirty="0" smtClean="0"/>
              <a:t> </a:t>
            </a:r>
            <a:r>
              <a:rPr lang="en-GB" sz="2800" dirty="0" err="1" smtClean="0"/>
              <a:t>d’instruments</a:t>
            </a:r>
            <a:r>
              <a:rPr lang="en-GB" sz="2800" dirty="0" smtClean="0"/>
              <a:t> de </a:t>
            </a:r>
            <a:r>
              <a:rPr lang="en-GB" sz="2800" dirty="0" err="1" smtClean="0"/>
              <a:t>musique</a:t>
            </a:r>
            <a:r>
              <a:rPr lang="en-GB" sz="2800" dirty="0" smtClean="0"/>
              <a:t> </a:t>
            </a:r>
            <a:r>
              <a:rPr lang="en-GB" sz="2800" dirty="0" err="1" smtClean="0"/>
              <a:t>construits</a:t>
            </a:r>
            <a:r>
              <a:rPr lang="en-GB" sz="2800" dirty="0" smtClean="0"/>
              <a:t>)</a:t>
            </a: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  <a:p>
            <a:pPr eaLnBrk="1" hangingPunct="1">
              <a:defRPr/>
            </a:pPr>
            <a:r>
              <a:rPr lang="en-GB" sz="2800" b="1" dirty="0" smtClean="0"/>
              <a:t>La </a:t>
            </a:r>
            <a:r>
              <a:rPr lang="en-GB" sz="2800" b="1" dirty="0" err="1" smtClean="0"/>
              <a:t>véritable</a:t>
            </a:r>
            <a:r>
              <a:rPr lang="en-GB" sz="2800" b="1" dirty="0" smtClean="0"/>
              <a:t> fin </a:t>
            </a:r>
            <a:r>
              <a:rPr lang="en-GB" sz="2800" b="1" dirty="0" err="1" smtClean="0"/>
              <a:t>est</a:t>
            </a:r>
            <a:r>
              <a:rPr lang="en-GB" sz="2800" b="1" dirty="0" smtClean="0"/>
              <a:t> le </a:t>
            </a:r>
            <a:r>
              <a:rPr lang="en-GB" sz="2800" b="1" dirty="0" err="1" smtClean="0"/>
              <a:t>bien-être</a:t>
            </a:r>
            <a:r>
              <a:rPr lang="en-GB" sz="2800" b="1" dirty="0" smtClean="0"/>
              <a:t> de </a:t>
            </a:r>
            <a:r>
              <a:rPr lang="en-GB" sz="2800" b="1" dirty="0" err="1" smtClean="0"/>
              <a:t>tous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ou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bien</a:t>
            </a:r>
            <a:r>
              <a:rPr lang="en-GB" sz="2800" b="1" dirty="0" smtClean="0"/>
              <a:t>-vivre en ensemble.</a:t>
            </a:r>
          </a:p>
          <a:p>
            <a:pPr eaLnBrk="1" hangingPunct="1">
              <a:defRPr/>
            </a:pPr>
            <a:r>
              <a:rPr lang="en-GB" sz="2800" dirty="0" err="1" smtClean="0"/>
              <a:t>Mais</a:t>
            </a:r>
            <a:r>
              <a:rPr lang="en-GB" sz="2800" dirty="0" smtClean="0"/>
              <a:t> </a:t>
            </a:r>
            <a:r>
              <a:rPr lang="en-GB" sz="2800" dirty="0" err="1" smtClean="0"/>
              <a:t>qu’est-ce</a:t>
            </a:r>
            <a:r>
              <a:rPr lang="en-GB" sz="2800" dirty="0" smtClean="0"/>
              <a:t> </a:t>
            </a:r>
            <a:r>
              <a:rPr lang="en-GB" sz="2800" dirty="0" err="1" smtClean="0"/>
              <a:t>que</a:t>
            </a:r>
            <a:r>
              <a:rPr lang="en-GB" sz="2800" dirty="0" smtClean="0"/>
              <a:t> le </a:t>
            </a:r>
            <a:r>
              <a:rPr lang="en-GB" sz="2800" dirty="0" err="1" smtClean="0"/>
              <a:t>bien-être</a:t>
            </a:r>
            <a:r>
              <a:rPr lang="en-GB" sz="2800" dirty="0" smtClean="0"/>
              <a:t>? Et qui le </a:t>
            </a:r>
            <a:r>
              <a:rPr lang="en-GB" sz="2800" dirty="0" err="1" smtClean="0"/>
              <a:t>définit</a:t>
            </a:r>
            <a:r>
              <a:rPr lang="en-GB" sz="2800" dirty="0" smtClean="0"/>
              <a:t>?</a:t>
            </a:r>
          </a:p>
          <a:p>
            <a:pPr marL="0" indent="0" eaLnBrk="1" hangingPunct="1">
              <a:buNone/>
              <a:defRPr/>
            </a:pPr>
            <a:r>
              <a:rPr lang="en-GB" sz="2800" dirty="0" smtClean="0"/>
              <a:t>Question </a:t>
            </a:r>
            <a:r>
              <a:rPr lang="en-GB" sz="2800" dirty="0" err="1" smtClean="0"/>
              <a:t>clé</a:t>
            </a:r>
            <a:r>
              <a:rPr lang="en-GB" sz="2800" dirty="0" smtClean="0"/>
              <a:t> de </a:t>
            </a:r>
            <a:r>
              <a:rPr lang="en-GB" sz="2800" dirty="0" err="1" smtClean="0"/>
              <a:t>démocratie</a:t>
            </a:r>
            <a:r>
              <a:rPr lang="en-GB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1" y="20638"/>
            <a:ext cx="8060010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dirty="0" err="1" smtClean="0">
                <a:solidFill>
                  <a:schemeClr val="accent3"/>
                </a:solidFill>
              </a:rPr>
              <a:t>Synthèse</a:t>
            </a:r>
            <a:r>
              <a:rPr lang="en-GB" sz="2800" dirty="0" smtClean="0">
                <a:solidFill>
                  <a:schemeClr val="accent3"/>
                </a:solidFill>
              </a:rPr>
              <a:t> de </a:t>
            </a:r>
            <a:r>
              <a:rPr lang="en-GB" sz="2800" dirty="0" err="1" smtClean="0">
                <a:solidFill>
                  <a:schemeClr val="accent3"/>
                </a:solidFill>
              </a:rPr>
              <a:t>deux</a:t>
            </a:r>
            <a:r>
              <a:rPr lang="en-GB" sz="2800" dirty="0" smtClean="0">
                <a:solidFill>
                  <a:schemeClr val="accent3"/>
                </a:solidFill>
              </a:rPr>
              <a:t> concepts: </a:t>
            </a:r>
            <a:br>
              <a:rPr lang="en-GB" sz="2800" dirty="0" smtClean="0">
                <a:solidFill>
                  <a:schemeClr val="accent3"/>
                </a:solidFill>
              </a:rPr>
            </a:br>
            <a:r>
              <a:rPr lang="en-GB" sz="2800" dirty="0" err="1" smtClean="0">
                <a:solidFill>
                  <a:schemeClr val="accent3"/>
                </a:solidFill>
              </a:rPr>
              <a:t>développement</a:t>
            </a:r>
            <a:r>
              <a:rPr lang="en-GB" sz="2800" dirty="0" smtClean="0">
                <a:solidFill>
                  <a:schemeClr val="accent3"/>
                </a:solidFill>
              </a:rPr>
              <a:t> durable et </a:t>
            </a:r>
            <a:r>
              <a:rPr lang="en-GB" sz="2800" dirty="0" err="1" smtClean="0">
                <a:solidFill>
                  <a:schemeClr val="accent3"/>
                </a:solidFill>
              </a:rPr>
              <a:t>cohésion</a:t>
            </a:r>
            <a:r>
              <a:rPr lang="en-GB" sz="2800" dirty="0" smtClean="0">
                <a:solidFill>
                  <a:schemeClr val="accent3"/>
                </a:solidFill>
              </a:rPr>
              <a:t> </a:t>
            </a:r>
            <a:r>
              <a:rPr lang="en-GB" sz="2800" dirty="0" err="1" smtClean="0">
                <a:solidFill>
                  <a:schemeClr val="accent3"/>
                </a:solidFill>
              </a:rPr>
              <a:t>sociale</a:t>
            </a:r>
            <a:endParaRPr lang="en-GB" sz="28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95288" y="836613"/>
            <a:ext cx="8507412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sz="2800" b="1" dirty="0" smtClean="0"/>
              <a:t>Le </a:t>
            </a:r>
            <a:r>
              <a:rPr lang="en-GB" sz="2800" b="1" dirty="0" err="1" smtClean="0"/>
              <a:t>développement</a:t>
            </a:r>
            <a:r>
              <a:rPr lang="en-GB" sz="2800" b="1" dirty="0" smtClean="0"/>
              <a:t> durable </a:t>
            </a:r>
            <a:r>
              <a:rPr lang="en-GB" sz="2800" dirty="0" smtClean="0"/>
              <a:t>= </a:t>
            </a:r>
            <a:r>
              <a:rPr lang="en-GB" sz="2800" dirty="0" err="1" smtClean="0"/>
              <a:t>développement</a:t>
            </a:r>
            <a:r>
              <a:rPr lang="en-GB" sz="2800" dirty="0" smtClean="0"/>
              <a:t> qui </a:t>
            </a:r>
            <a:r>
              <a:rPr lang="en-GB" sz="2800" dirty="0" err="1" smtClean="0"/>
              <a:t>répond</a:t>
            </a:r>
            <a:r>
              <a:rPr lang="en-GB" sz="2800" dirty="0" smtClean="0"/>
              <a:t> aux </a:t>
            </a:r>
            <a:r>
              <a:rPr lang="en-GB" sz="2800" dirty="0" err="1" smtClean="0"/>
              <a:t>besoins</a:t>
            </a:r>
            <a:r>
              <a:rPr lang="en-GB" sz="2800" dirty="0" smtClean="0"/>
              <a:t> </a:t>
            </a:r>
            <a:r>
              <a:rPr lang="en-GB" sz="2800" dirty="0" err="1" smtClean="0"/>
              <a:t>présents</a:t>
            </a:r>
            <a:r>
              <a:rPr lang="en-GB" sz="2800" dirty="0" smtClean="0"/>
              <a:t> sans </a:t>
            </a:r>
            <a:r>
              <a:rPr lang="en-GB" sz="2800" dirty="0" err="1" smtClean="0"/>
              <a:t>compromettre</a:t>
            </a:r>
            <a:r>
              <a:rPr lang="en-GB" sz="2800" dirty="0" smtClean="0"/>
              <a:t> la </a:t>
            </a:r>
            <a:r>
              <a:rPr lang="en-GB" sz="2800" dirty="0" err="1" smtClean="0"/>
              <a:t>capacité</a:t>
            </a:r>
            <a:r>
              <a:rPr lang="en-GB" sz="2800" dirty="0" smtClean="0"/>
              <a:t> des </a:t>
            </a:r>
            <a:r>
              <a:rPr lang="en-GB" sz="2800" dirty="0" err="1" smtClean="0"/>
              <a:t>générations</a:t>
            </a:r>
            <a:r>
              <a:rPr lang="en-GB" sz="2800" dirty="0" smtClean="0"/>
              <a:t> futures à </a:t>
            </a:r>
            <a:r>
              <a:rPr lang="en-GB" sz="2800" dirty="0" err="1" smtClean="0"/>
              <a:t>répondre</a:t>
            </a:r>
            <a:r>
              <a:rPr lang="en-GB" sz="2800" dirty="0" smtClean="0"/>
              <a:t> aux </a:t>
            </a:r>
            <a:r>
              <a:rPr lang="en-GB" sz="2800" dirty="0" err="1" smtClean="0"/>
              <a:t>leurs</a:t>
            </a:r>
            <a:r>
              <a:rPr lang="en-GB" sz="2800" dirty="0" smtClean="0"/>
              <a:t> (Rapport </a:t>
            </a:r>
            <a:r>
              <a:rPr lang="en-GB" sz="2800" dirty="0" err="1" smtClean="0"/>
              <a:t>Brundtland</a:t>
            </a:r>
            <a:r>
              <a:rPr lang="en-GB" sz="2800" dirty="0" smtClean="0"/>
              <a:t>)</a:t>
            </a:r>
          </a:p>
          <a:p>
            <a:pPr eaLnBrk="1" hangingPunct="1">
              <a:defRPr/>
            </a:pPr>
            <a:endParaRPr lang="en-GB" sz="2800" dirty="0" smtClean="0"/>
          </a:p>
          <a:p>
            <a:pPr eaLnBrk="1" hangingPunct="1">
              <a:defRPr/>
            </a:pPr>
            <a:r>
              <a:rPr lang="en-GB" sz="2800" b="1" dirty="0" smtClean="0"/>
              <a:t>La </a:t>
            </a:r>
            <a:r>
              <a:rPr lang="en-GB" sz="2800" b="1" dirty="0" err="1" smtClean="0"/>
              <a:t>cohésion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sociale</a:t>
            </a:r>
            <a:r>
              <a:rPr lang="en-GB" sz="2800" b="1" dirty="0" smtClean="0"/>
              <a:t> </a:t>
            </a:r>
            <a:r>
              <a:rPr lang="en-GB" sz="2800" dirty="0" smtClean="0"/>
              <a:t>= </a:t>
            </a:r>
            <a:r>
              <a:rPr lang="en-GB" sz="2800" dirty="0" err="1" smtClean="0"/>
              <a:t>capacité</a:t>
            </a:r>
            <a:r>
              <a:rPr lang="en-GB" sz="2800" dirty="0" smtClean="0"/>
              <a:t> de la </a:t>
            </a:r>
            <a:r>
              <a:rPr lang="en-GB" sz="2800" dirty="0" err="1" smtClean="0"/>
              <a:t>société</a:t>
            </a:r>
            <a:r>
              <a:rPr lang="en-GB" sz="2800" dirty="0" smtClean="0"/>
              <a:t> à assurer le </a:t>
            </a:r>
            <a:r>
              <a:rPr lang="en-GB" sz="2800" dirty="0" err="1" smtClean="0"/>
              <a:t>bien-être</a:t>
            </a:r>
            <a:r>
              <a:rPr lang="en-GB" sz="2800" dirty="0" smtClean="0"/>
              <a:t> de </a:t>
            </a:r>
            <a:r>
              <a:rPr lang="en-GB" sz="2800" dirty="0" err="1" smtClean="0"/>
              <a:t>tous</a:t>
            </a:r>
            <a:r>
              <a:rPr lang="en-GB" sz="2800" dirty="0" smtClean="0"/>
              <a:t> (</a:t>
            </a:r>
            <a:r>
              <a:rPr lang="en-GB" sz="2800" dirty="0" err="1" smtClean="0"/>
              <a:t>Conseil</a:t>
            </a:r>
            <a:r>
              <a:rPr lang="en-GB" sz="2800" dirty="0" smtClean="0"/>
              <a:t> de </a:t>
            </a:r>
            <a:r>
              <a:rPr lang="en-GB" sz="2800" dirty="0" err="1" smtClean="0"/>
              <a:t>l’Europe</a:t>
            </a:r>
            <a:r>
              <a:rPr lang="en-GB" sz="2800" dirty="0" smtClean="0"/>
              <a:t>)</a:t>
            </a:r>
          </a:p>
          <a:p>
            <a:pPr eaLnBrk="1" hangingPunct="1">
              <a:defRPr/>
            </a:pPr>
            <a:endParaRPr lang="en-GB" sz="2800" dirty="0" smtClean="0"/>
          </a:p>
          <a:p>
            <a:pPr eaLnBrk="1" hangingPunct="1">
              <a:defRPr/>
            </a:pPr>
            <a:r>
              <a:rPr lang="en-GB" sz="2800" u="sng" dirty="0" err="1" smtClean="0"/>
              <a:t>Synthèse</a:t>
            </a:r>
            <a:r>
              <a:rPr lang="en-GB" sz="2800" u="sng" dirty="0" smtClean="0"/>
              <a:t>:</a:t>
            </a:r>
            <a:r>
              <a:rPr lang="en-GB" sz="2800" dirty="0" smtClean="0"/>
              <a:t> </a:t>
            </a:r>
            <a:r>
              <a:rPr lang="en-GB" sz="2800" b="1" dirty="0" smtClean="0"/>
              <a:t>le </a:t>
            </a:r>
            <a:r>
              <a:rPr lang="en-GB" sz="2800" b="1" dirty="0"/>
              <a:t> </a:t>
            </a:r>
            <a:r>
              <a:rPr lang="en-GB" sz="2800" b="1" dirty="0" err="1" smtClean="0"/>
              <a:t>progrès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sociétal</a:t>
            </a:r>
            <a:r>
              <a:rPr lang="en-GB" sz="2800" b="1" dirty="0" smtClean="0"/>
              <a:t> </a:t>
            </a:r>
            <a:r>
              <a:rPr lang="en-GB" sz="2800" dirty="0" smtClean="0"/>
              <a:t>= </a:t>
            </a:r>
            <a:r>
              <a:rPr lang="en-GB" sz="2800" dirty="0" err="1" smtClean="0"/>
              <a:t>progrès</a:t>
            </a:r>
            <a:r>
              <a:rPr lang="en-GB" sz="2800" dirty="0" smtClean="0"/>
              <a:t> de la </a:t>
            </a:r>
            <a:r>
              <a:rPr lang="en-GB" sz="2800" dirty="0" err="1" smtClean="0"/>
              <a:t>société</a:t>
            </a:r>
            <a:r>
              <a:rPr lang="en-GB" sz="2800" dirty="0" smtClean="0"/>
              <a:t> </a:t>
            </a:r>
            <a:r>
              <a:rPr lang="en-GB" sz="2800" dirty="0" err="1" smtClean="0"/>
              <a:t>vers</a:t>
            </a:r>
            <a:r>
              <a:rPr lang="en-GB" sz="2800" dirty="0" smtClean="0"/>
              <a:t> </a:t>
            </a:r>
            <a:r>
              <a:rPr lang="en-GB" sz="2800" dirty="0" err="1" smtClean="0"/>
              <a:t>sa</a:t>
            </a:r>
            <a:r>
              <a:rPr lang="en-GB" sz="2800" dirty="0" smtClean="0"/>
              <a:t> </a:t>
            </a:r>
            <a:r>
              <a:rPr lang="en-GB" sz="2800" dirty="0" err="1" smtClean="0"/>
              <a:t>capacité</a:t>
            </a:r>
            <a:r>
              <a:rPr lang="en-GB" sz="2800" dirty="0" smtClean="0"/>
              <a:t> à assurer le </a:t>
            </a:r>
            <a:r>
              <a:rPr lang="en-GB" sz="2800" dirty="0" err="1" smtClean="0"/>
              <a:t>bien-être</a:t>
            </a:r>
            <a:r>
              <a:rPr lang="en-GB" sz="2800" dirty="0" smtClean="0"/>
              <a:t> de </a:t>
            </a:r>
            <a:r>
              <a:rPr lang="en-GB" sz="2800" dirty="0" err="1" smtClean="0"/>
              <a:t>tous</a:t>
            </a:r>
            <a:r>
              <a:rPr lang="en-GB" sz="2800" dirty="0" smtClean="0"/>
              <a:t> sans </a:t>
            </a:r>
            <a:r>
              <a:rPr lang="en-GB" sz="2800" dirty="0" err="1" smtClean="0"/>
              <a:t>compromettre</a:t>
            </a:r>
            <a:r>
              <a:rPr lang="en-GB" sz="2800" dirty="0" smtClean="0"/>
              <a:t> </a:t>
            </a:r>
            <a:r>
              <a:rPr lang="en-GB" sz="2800" dirty="0" err="1" smtClean="0"/>
              <a:t>celle</a:t>
            </a:r>
            <a:r>
              <a:rPr lang="en-GB" sz="2800" dirty="0" smtClean="0"/>
              <a:t> des </a:t>
            </a:r>
            <a:r>
              <a:rPr lang="en-GB" sz="2800" dirty="0" err="1" smtClean="0"/>
              <a:t>générations</a:t>
            </a:r>
            <a:r>
              <a:rPr lang="en-GB" sz="2800" dirty="0" smtClean="0"/>
              <a:t> futures.</a:t>
            </a:r>
          </a:p>
          <a:p>
            <a:pPr marL="0" indent="0" eaLnBrk="1" hangingPunct="1">
              <a:buNone/>
              <a:defRPr/>
            </a:pPr>
            <a:r>
              <a:rPr lang="en-GB" sz="2800" b="1" dirty="0" smtClean="0">
                <a:solidFill>
                  <a:srgbClr val="2922CC"/>
                </a:solidFill>
                <a:sym typeface="Wingdings" pitchFamily="2" charset="2"/>
              </a:rPr>
              <a:t> </a:t>
            </a:r>
            <a:r>
              <a:rPr lang="en-GB" sz="2800" b="1" dirty="0" err="1" smtClean="0">
                <a:solidFill>
                  <a:srgbClr val="2922CC"/>
                </a:solidFill>
                <a:sym typeface="Wingdings" pitchFamily="2" charset="2"/>
              </a:rPr>
              <a:t>Changement</a:t>
            </a:r>
            <a:r>
              <a:rPr lang="en-GB" sz="2800" b="1" dirty="0" smtClean="0">
                <a:solidFill>
                  <a:srgbClr val="2922CC"/>
                </a:solidFill>
                <a:sym typeface="Wingdings" pitchFamily="2" charset="2"/>
              </a:rPr>
              <a:t> de </a:t>
            </a:r>
            <a:r>
              <a:rPr lang="en-GB" sz="2800" b="1" dirty="0" err="1" smtClean="0">
                <a:solidFill>
                  <a:srgbClr val="2922CC"/>
                </a:solidFill>
                <a:sym typeface="Wingdings" pitchFamily="2" charset="2"/>
              </a:rPr>
              <a:t>paradigme</a:t>
            </a:r>
            <a:endParaRPr lang="en-GB" sz="2800" b="1" dirty="0" smtClean="0">
              <a:solidFill>
                <a:srgbClr val="2922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2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 smtClean="0">
                <a:solidFill>
                  <a:schemeClr val="accent3"/>
                </a:solidFill>
              </a:rPr>
              <a:t>Changement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512" y="836613"/>
            <a:ext cx="8723188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/>
              <a:t>Ancien</a:t>
            </a:r>
            <a:r>
              <a:rPr lang="en-GB" sz="2800" u="sng" dirty="0" smtClean="0"/>
              <a:t> </a:t>
            </a:r>
            <a:r>
              <a:rPr lang="en-GB" sz="2800" u="sng" dirty="0" err="1" smtClean="0"/>
              <a:t>paradigme</a:t>
            </a:r>
            <a:r>
              <a:rPr lang="en-GB" sz="2800" dirty="0" smtClean="0"/>
              <a:t>: Utilisation </a:t>
            </a:r>
            <a:r>
              <a:rPr lang="en-GB" sz="2800" dirty="0" err="1" smtClean="0"/>
              <a:t>minière</a:t>
            </a:r>
            <a:r>
              <a:rPr lang="en-GB" sz="2800" dirty="0" smtClean="0"/>
              <a:t> </a:t>
            </a:r>
            <a:r>
              <a:rPr lang="en-GB" sz="2800" dirty="0"/>
              <a:t>(sans </a:t>
            </a:r>
            <a:r>
              <a:rPr lang="en-GB" sz="2800" dirty="0" err="1"/>
              <a:t>limite</a:t>
            </a:r>
            <a:r>
              <a:rPr lang="en-GB" sz="2800" dirty="0"/>
              <a:t>) </a:t>
            </a:r>
            <a:r>
              <a:rPr lang="en-GB" sz="2800" dirty="0" smtClean="0"/>
              <a:t>des </a:t>
            </a:r>
            <a:r>
              <a:rPr lang="en-GB" sz="2800" dirty="0" err="1" smtClean="0"/>
              <a:t>ressources</a:t>
            </a:r>
            <a:r>
              <a:rPr lang="en-GB" sz="2800" dirty="0" smtClean="0"/>
              <a:t> </a:t>
            </a:r>
            <a:r>
              <a:rPr lang="en-GB" sz="2800" dirty="0" err="1" smtClean="0"/>
              <a:t>naturelles</a:t>
            </a:r>
            <a:r>
              <a:rPr lang="en-GB" sz="2800" dirty="0" smtClean="0"/>
              <a:t> + temps de </a:t>
            </a:r>
            <a:r>
              <a:rPr lang="en-GB" sz="2800" dirty="0"/>
              <a:t>travail </a:t>
            </a:r>
            <a:r>
              <a:rPr lang="en-GB" sz="2800" dirty="0" smtClean="0">
                <a:sym typeface="Wingdings" pitchFamily="2" charset="2"/>
              </a:rPr>
              <a:t>  </a:t>
            </a:r>
            <a:r>
              <a:rPr lang="en-GB" sz="2800" dirty="0" err="1">
                <a:sym typeface="Wingdings" pitchFamily="2" charset="2"/>
              </a:rPr>
              <a:t>richesses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dirty="0" err="1">
                <a:sym typeface="Wingdings" pitchFamily="2" charset="2"/>
              </a:rPr>
              <a:t>vente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dirty="0" err="1">
                <a:sym typeface="Wingdings" pitchFamily="2" charset="2"/>
              </a:rPr>
              <a:t>consommation</a:t>
            </a:r>
            <a:endParaRPr lang="en-GB" sz="2800" dirty="0"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utilisation durable des </a:t>
            </a:r>
            <a:r>
              <a:rPr lang="en-GB" sz="2800" dirty="0" err="1" smtClean="0">
                <a:sym typeface="Wingdings" pitchFamily="2" charset="2"/>
              </a:rPr>
              <a:t>ressources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naturelles</a:t>
            </a:r>
            <a:r>
              <a:rPr lang="en-GB" sz="2800" dirty="0" smtClean="0">
                <a:sym typeface="Wingdings" pitchFamily="2" charset="2"/>
              </a:rPr>
              <a:t> + temps de </a:t>
            </a:r>
            <a:r>
              <a:rPr lang="en-GB" sz="2800" dirty="0">
                <a:sym typeface="Wingdings" pitchFamily="2" charset="2"/>
              </a:rPr>
              <a:t>travail  </a:t>
            </a:r>
            <a:r>
              <a:rPr lang="en-GB" sz="2800" dirty="0" err="1">
                <a:sym typeface="Wingdings" pitchFamily="2" charset="2"/>
              </a:rPr>
              <a:t>richesses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dirty="0" err="1">
                <a:sym typeface="Wingdings" pitchFamily="2" charset="2"/>
              </a:rPr>
              <a:t>répartition</a:t>
            </a:r>
            <a:r>
              <a:rPr lang="en-GB" sz="2800" dirty="0"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r>
              <a:rPr lang="en-GB" sz="2800" dirty="0" smtClean="0">
                <a:sym typeface="Wingdings" pitchFamily="2" charset="2"/>
              </a:rPr>
              <a:t>  BET</a:t>
            </a:r>
          </a:p>
          <a:p>
            <a:pPr marL="0" indent="0" eaLnBrk="1" hangingPunct="1">
              <a:buNone/>
              <a:defRPr/>
            </a:pPr>
            <a:r>
              <a:rPr lang="en-GB" sz="2800" dirty="0" smtClean="0">
                <a:sym typeface="Wingdings" pitchFamily="2" charset="2"/>
              </a:rPr>
              <a:t>    (Bien-</a:t>
            </a:r>
            <a:r>
              <a:rPr lang="en-GB" sz="2800" dirty="0" err="1" smtClean="0">
                <a:sym typeface="Wingdings" pitchFamily="2" charset="2"/>
              </a:rPr>
              <a:t>Etre</a:t>
            </a:r>
            <a:r>
              <a:rPr lang="en-GB" sz="2800" dirty="0" smtClean="0">
                <a:sym typeface="Wingdings" pitchFamily="2" charset="2"/>
              </a:rPr>
              <a:t> de </a:t>
            </a:r>
            <a:r>
              <a:rPr lang="en-GB" sz="2800" dirty="0" err="1" smtClean="0">
                <a:sym typeface="Wingdings" pitchFamily="2" charset="2"/>
              </a:rPr>
              <a:t>Tous</a:t>
            </a:r>
            <a:r>
              <a:rPr lang="en-GB" sz="2800" dirty="0" smtClean="0">
                <a:sym typeface="Wingdings" pitchFamily="2" charset="2"/>
              </a:rPr>
              <a:t>)</a:t>
            </a:r>
            <a:endParaRPr lang="en-GB" sz="2800" dirty="0"/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689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20638"/>
            <a:ext cx="7699375" cy="88741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err="1">
                <a:solidFill>
                  <a:schemeClr val="accent3"/>
                </a:solidFill>
              </a:rPr>
              <a:t>C</a:t>
            </a:r>
            <a:r>
              <a:rPr lang="en-GB" sz="3200" dirty="0" err="1" smtClean="0">
                <a:solidFill>
                  <a:schemeClr val="accent3"/>
                </a:solidFill>
              </a:rPr>
              <a:t>hangement</a:t>
            </a:r>
            <a:r>
              <a:rPr lang="en-GB" sz="3200" dirty="0" smtClean="0">
                <a:solidFill>
                  <a:schemeClr val="accent3"/>
                </a:solidFill>
              </a:rPr>
              <a:t> de </a:t>
            </a:r>
            <a:r>
              <a:rPr lang="en-GB" sz="3200" dirty="0" err="1" smtClean="0">
                <a:solidFill>
                  <a:schemeClr val="accent3"/>
                </a:solidFill>
              </a:rPr>
              <a:t>paradigme</a:t>
            </a:r>
            <a:endParaRPr lang="en-GB" sz="3200" dirty="0" smtClean="0">
              <a:solidFill>
                <a:schemeClr val="accent3"/>
              </a:solidFill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251520" y="836613"/>
            <a:ext cx="8651180" cy="47418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GB" sz="2800" u="sng" dirty="0" smtClean="0"/>
          </a:p>
          <a:p>
            <a:pPr marL="0" indent="0" eaLnBrk="1" hangingPunct="1">
              <a:buNone/>
              <a:defRPr/>
            </a:pPr>
            <a:endParaRPr lang="en-GB" sz="2800" b="1" u="sng" dirty="0">
              <a:solidFill>
                <a:srgbClr val="00B050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en-GB" sz="2800" b="1" dirty="0" err="1" smtClean="0">
                <a:solidFill>
                  <a:srgbClr val="00B050"/>
                </a:solidFill>
              </a:rPr>
              <a:t>L’objectif</a:t>
            </a:r>
            <a:r>
              <a:rPr lang="en-GB" sz="2800" b="1" dirty="0" smtClean="0">
                <a:solidFill>
                  <a:srgbClr val="00B050"/>
                </a:solidFill>
              </a:rPr>
              <a:t> de </a:t>
            </a:r>
            <a:r>
              <a:rPr lang="en-GB" sz="2800" b="1" dirty="0" err="1" smtClean="0">
                <a:solidFill>
                  <a:srgbClr val="00B050"/>
                </a:solidFill>
              </a:rPr>
              <a:t>progrès</a:t>
            </a:r>
            <a:r>
              <a:rPr lang="en-GB" sz="2800" b="1" dirty="0">
                <a:solidFill>
                  <a:srgbClr val="00B050"/>
                </a:solidFill>
              </a:rPr>
              <a:t>:</a:t>
            </a:r>
            <a:endParaRPr lang="en-GB" sz="2800" b="1" dirty="0" smtClean="0">
              <a:solidFill>
                <a:srgbClr val="00B050"/>
              </a:solidFill>
            </a:endParaRPr>
          </a:p>
          <a:p>
            <a:pPr eaLnBrk="1" hangingPunct="1">
              <a:defRPr/>
            </a:pPr>
            <a:endParaRPr lang="en-GB" sz="2800" u="sng" dirty="0" smtClean="0"/>
          </a:p>
          <a:p>
            <a:pPr eaLnBrk="1" hangingPunct="1">
              <a:defRPr/>
            </a:pPr>
            <a:r>
              <a:rPr lang="en-GB" sz="2800" u="sng" dirty="0" err="1" smtClean="0"/>
              <a:t>Ancien</a:t>
            </a:r>
            <a:r>
              <a:rPr lang="en-GB" sz="2800" u="sng" dirty="0" smtClean="0"/>
              <a:t> </a:t>
            </a:r>
            <a:r>
              <a:rPr lang="en-GB" sz="2800" u="sng" dirty="0" err="1" smtClean="0"/>
              <a:t>paradigme</a:t>
            </a:r>
            <a:r>
              <a:rPr lang="en-GB" sz="2800" dirty="0" smtClean="0"/>
              <a:t>: Utilisation </a:t>
            </a:r>
            <a:r>
              <a:rPr lang="en-GB" sz="2800" dirty="0" err="1" smtClean="0"/>
              <a:t>minière</a:t>
            </a:r>
            <a:r>
              <a:rPr lang="en-GB" sz="2800" dirty="0" smtClean="0"/>
              <a:t> (sans </a:t>
            </a:r>
            <a:r>
              <a:rPr lang="en-GB" sz="2800" dirty="0" err="1" smtClean="0"/>
              <a:t>limite</a:t>
            </a:r>
            <a:r>
              <a:rPr lang="en-GB" sz="2800" dirty="0" smtClean="0"/>
              <a:t>) des </a:t>
            </a:r>
            <a:r>
              <a:rPr lang="en-GB" sz="2800" dirty="0" err="1" smtClean="0"/>
              <a:t>ressources</a:t>
            </a:r>
            <a:r>
              <a:rPr lang="en-GB" sz="2800" dirty="0" smtClean="0"/>
              <a:t>  </a:t>
            </a:r>
            <a:r>
              <a:rPr lang="en-GB" sz="2800" dirty="0" err="1" smtClean="0"/>
              <a:t>naturelles</a:t>
            </a:r>
            <a:r>
              <a:rPr lang="en-GB" sz="2800" dirty="0" smtClean="0"/>
              <a:t> + temps de travail          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  </a:t>
            </a:r>
            <a:r>
              <a:rPr lang="en-GB" sz="2800" b="1" dirty="0" err="1" smtClean="0">
                <a:solidFill>
                  <a:srgbClr val="00B050"/>
                </a:solidFill>
                <a:sym typeface="Wingdings" pitchFamily="2" charset="2"/>
              </a:rPr>
              <a:t>richesses</a:t>
            </a:r>
            <a:r>
              <a:rPr lang="en-GB" sz="2800" b="1" dirty="0" smtClean="0">
                <a:solidFill>
                  <a:srgbClr val="00B050"/>
                </a:solidFill>
                <a:sym typeface="Wingdings" pitchFamily="2" charset="2"/>
              </a:rPr>
              <a:t>  </a:t>
            </a:r>
            <a:r>
              <a:rPr lang="en-GB" sz="2800" b="1" dirty="0" err="1" smtClean="0">
                <a:solidFill>
                  <a:srgbClr val="00B050"/>
                </a:solidFill>
                <a:sym typeface="Wingdings" pitchFamily="2" charset="2"/>
              </a:rPr>
              <a:t>vente</a:t>
            </a:r>
            <a:r>
              <a:rPr lang="en-GB" sz="2800" dirty="0" smtClean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endParaRPr lang="en-GB" sz="2800" dirty="0" smtClean="0">
              <a:sym typeface="Wingdings" pitchFamily="2" charset="2"/>
            </a:endParaRPr>
          </a:p>
          <a:p>
            <a:pPr eaLnBrk="1" hangingPunct="1">
              <a:defRPr/>
            </a:pPr>
            <a:endParaRPr lang="en-GB" sz="2800" u="sng" dirty="0" smtClean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GB" sz="2800" u="sng" dirty="0" smtClean="0">
                <a:sym typeface="Wingdings" pitchFamily="2" charset="2"/>
              </a:rPr>
              <a:t>Nouveau </a:t>
            </a:r>
            <a:r>
              <a:rPr lang="en-GB" sz="2800" u="sng" dirty="0" err="1" smtClean="0">
                <a:sym typeface="Wingdings" pitchFamily="2" charset="2"/>
              </a:rPr>
              <a:t>paradigme</a:t>
            </a:r>
            <a:r>
              <a:rPr lang="en-GB" sz="2800" dirty="0" smtClean="0">
                <a:sym typeface="Wingdings" pitchFamily="2" charset="2"/>
              </a:rPr>
              <a:t>: utilisation durable des </a:t>
            </a:r>
            <a:r>
              <a:rPr lang="en-GB" sz="2800" dirty="0" err="1" smtClean="0">
                <a:sym typeface="Wingdings" pitchFamily="2" charset="2"/>
              </a:rPr>
              <a:t>ressources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naturelles</a:t>
            </a:r>
            <a:r>
              <a:rPr lang="en-GB" sz="2800" dirty="0" smtClean="0">
                <a:sym typeface="Wingdings" pitchFamily="2" charset="2"/>
              </a:rPr>
              <a:t> + temps de travail  </a:t>
            </a:r>
            <a:r>
              <a:rPr lang="en-GB" sz="2800" dirty="0" err="1" smtClean="0">
                <a:sym typeface="Wingdings" pitchFamily="2" charset="2"/>
              </a:rPr>
              <a:t>richesses</a:t>
            </a:r>
            <a:r>
              <a:rPr lang="en-GB" sz="2800" dirty="0" smtClean="0">
                <a:sym typeface="Wingdings" pitchFamily="2" charset="2"/>
              </a:rPr>
              <a:t>  </a:t>
            </a:r>
            <a:r>
              <a:rPr lang="en-GB" sz="2800" dirty="0" err="1" smtClean="0">
                <a:sym typeface="Wingdings" pitchFamily="2" charset="2"/>
              </a:rPr>
              <a:t>répartition</a:t>
            </a:r>
            <a:r>
              <a:rPr lang="en-GB" sz="2800" dirty="0" smtClean="0">
                <a:sym typeface="Wingdings" pitchFamily="2" charset="2"/>
              </a:rPr>
              <a:t>  </a:t>
            </a:r>
            <a:r>
              <a:rPr lang="en-GB" sz="2800" dirty="0" err="1" smtClean="0">
                <a:sym typeface="Wingdings" pitchFamily="2" charset="2"/>
              </a:rPr>
              <a:t>consommation</a:t>
            </a:r>
            <a:r>
              <a:rPr lang="en-GB" sz="2800" dirty="0">
                <a:sym typeface="Wingdings" pitchFamily="2" charset="2"/>
              </a:rPr>
              <a:t>  </a:t>
            </a:r>
            <a:r>
              <a:rPr lang="en-GB" sz="2800" b="1" dirty="0">
                <a:solidFill>
                  <a:srgbClr val="00B050"/>
                </a:solidFill>
                <a:sym typeface="Wingdings" pitchFamily="2" charset="2"/>
              </a:rPr>
              <a:t>BET</a:t>
            </a:r>
          </a:p>
          <a:p>
            <a:pPr marL="0" indent="0" eaLnBrk="1" hangingPunct="1"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2946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">
  <a:themeElements>
    <a:clrScheme name="Internation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International">
      <a:majorFont>
        <a:latin typeface="Times New Roman"/>
        <a:ea typeface=""/>
        <a:cs typeface=""/>
      </a:majorFont>
      <a:minorFont>
        <a:latin typeface="F0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onception personnalisée">
  <a:themeElements>
    <a:clrScheme name="2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Designs\International.pot</Template>
  <TotalTime>2</TotalTime>
  <Words>1568</Words>
  <Application>Microsoft Office PowerPoint</Application>
  <PresentationFormat>On-screen Show (4:3)</PresentationFormat>
  <Paragraphs>262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International</vt:lpstr>
      <vt:lpstr>Conception personnalisée</vt:lpstr>
      <vt:lpstr>1_Conception personnalisée</vt:lpstr>
      <vt:lpstr>2_Conception personnalisée</vt:lpstr>
      <vt:lpstr>PowerPoint Presentation</vt:lpstr>
      <vt:lpstr>PowerPoint Presentation</vt:lpstr>
      <vt:lpstr>1-  Les bases conceptuelles</vt:lpstr>
      <vt:lpstr>Comment mesurer le progrès?</vt:lpstr>
      <vt:lpstr>Comment mesurer le progrès?</vt:lpstr>
      <vt:lpstr>Réflexions sur les objectifs du progrès sociétal</vt:lpstr>
      <vt:lpstr>Synthèse de deux concepts:  développement durable et cohésion sociale</vt:lpstr>
      <vt:lpstr>Changement de paradigme</vt:lpstr>
      <vt:lpstr>Changement de paradigme</vt:lpstr>
      <vt:lpstr>Les “gisements de progrès”</vt:lpstr>
      <vt:lpstr>Gisements de progrès du nouveau paradigme</vt:lpstr>
      <vt:lpstr>Gisements de progrès du nouveau paradigme</vt:lpstr>
      <vt:lpstr>Gisements de progrès du noveau paradigme</vt:lpstr>
      <vt:lpstr>Gisements de progrès du noveau paradigme</vt:lpstr>
      <vt:lpstr>2-  Les bases politiques</vt:lpstr>
      <vt:lpstr>PowerPoint Presentation</vt:lpstr>
      <vt:lpstr>La coresponsabilité</vt:lpstr>
      <vt:lpstr>Incontournabilité de la cohésion sociale</vt:lpstr>
      <vt:lpstr>3- La méthodologie S.P.I.R.AL. (Societal Progress Indicators for the Responsibility of All)</vt:lpstr>
      <vt:lpstr>PowerPoint Presentation</vt:lpstr>
      <vt:lpstr>S.P.I.R.AL </vt:lpstr>
      <vt:lpstr>Construire la responsabilité pour le bien-être de tous</vt:lpstr>
      <vt:lpstr>Les huit phases d’un cycle de progrès</vt:lpstr>
      <vt:lpstr>Cycle de progrès vers le BET</vt:lpstr>
      <vt:lpstr>Phase 2: Construction d’une vision partagée du bien-être de tous avec les citoyens - Principes</vt:lpstr>
      <vt:lpstr>Phase 2: Construction d’une vision partagée du bien-être de tous avec les citoyens – Mise en pratique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THIRION Samuel</cp:lastModifiedBy>
  <cp:revision>186</cp:revision>
  <dcterms:created xsi:type="dcterms:W3CDTF">2006-12-06T12:00:12Z</dcterms:created>
  <dcterms:modified xsi:type="dcterms:W3CDTF">2013-04-23T12:27:35Z</dcterms:modified>
</cp:coreProperties>
</file>